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66" r:id="rId3"/>
    <p:sldId id="267" r:id="rId4"/>
    <p:sldId id="268" r:id="rId5"/>
    <p:sldId id="261" r:id="rId6"/>
    <p:sldId id="262" r:id="rId7"/>
    <p:sldId id="263" r:id="rId8"/>
    <p:sldId id="264" r:id="rId9"/>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72"/>
    <p:restoredTop sz="96327"/>
  </p:normalViewPr>
  <p:slideViewPr>
    <p:cSldViewPr snapToGrid="0" snapToObjects="1">
      <p:cViewPr>
        <p:scale>
          <a:sx n="107" d="100"/>
          <a:sy n="107" d="100"/>
        </p:scale>
        <p:origin x="1000"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D517A1-7B9B-4A47-9DC3-61655F449051}" type="datetimeFigureOut">
              <a:rPr lang="es-ES_tradnl" smtClean="0"/>
              <a:t>12/4/20</a:t>
            </a:fld>
            <a:endParaRPr lang="es-ES_tradn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B9F28D-3367-0E48-BE4A-597AEB0D7B13}" type="slidenum">
              <a:rPr lang="es-ES_tradnl" smtClean="0"/>
              <a:t>‹Nr.›</a:t>
            </a:fld>
            <a:endParaRPr lang="es-ES_tradnl"/>
          </a:p>
        </p:txBody>
      </p:sp>
    </p:spTree>
    <p:extLst>
      <p:ext uri="{BB962C8B-B14F-4D97-AF65-F5344CB8AC3E}">
        <p14:creationId xmlns:p14="http://schemas.microsoft.com/office/powerpoint/2010/main" val="1528515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a:p>
        </p:txBody>
      </p:sp>
      <p:sp>
        <p:nvSpPr>
          <p:cNvPr id="4" name="Marcador de número de diapositiva 3"/>
          <p:cNvSpPr>
            <a:spLocks noGrp="1"/>
          </p:cNvSpPr>
          <p:nvPr>
            <p:ph type="sldNum" sz="quarter" idx="10"/>
          </p:nvPr>
        </p:nvSpPr>
        <p:spPr/>
        <p:txBody>
          <a:bodyPr/>
          <a:lstStyle/>
          <a:p>
            <a:fld id="{0CB9F28D-3367-0E48-BE4A-597AEB0D7B13}" type="slidenum">
              <a:rPr lang="es-ES_tradnl" smtClean="0"/>
              <a:t>8</a:t>
            </a:fld>
            <a:endParaRPr lang="es-ES_tradnl"/>
          </a:p>
        </p:txBody>
      </p:sp>
    </p:spTree>
    <p:extLst>
      <p:ext uri="{BB962C8B-B14F-4D97-AF65-F5344CB8AC3E}">
        <p14:creationId xmlns:p14="http://schemas.microsoft.com/office/powerpoint/2010/main" val="1560606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226F2C6-AA5F-294C-A288-58B73C33C4A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xmlns="" id="{901706CD-A8DB-D648-B696-8018877D4D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xmlns="" id="{DE5CAA03-B8CA-AF4B-A83D-5BBAF07216CB}"/>
              </a:ext>
            </a:extLst>
          </p:cNvPr>
          <p:cNvSpPr>
            <a:spLocks noGrp="1"/>
          </p:cNvSpPr>
          <p:nvPr>
            <p:ph type="dt" sz="half" idx="10"/>
          </p:nvPr>
        </p:nvSpPr>
        <p:spPr/>
        <p:txBody>
          <a:bodyPr/>
          <a:lstStyle/>
          <a:p>
            <a:fld id="{504BB649-8D09-7043-BDC1-4A745E3C5FBE}" type="datetime1">
              <a:rPr lang="es-ES" smtClean="0"/>
              <a:t>12/4/20</a:t>
            </a:fld>
            <a:endParaRPr lang="es-ES"/>
          </a:p>
        </p:txBody>
      </p:sp>
      <p:sp>
        <p:nvSpPr>
          <p:cNvPr id="5" name="Marcador de pie de página 4">
            <a:extLst>
              <a:ext uri="{FF2B5EF4-FFF2-40B4-BE49-F238E27FC236}">
                <a16:creationId xmlns:a16="http://schemas.microsoft.com/office/drawing/2014/main" xmlns="" id="{74740B08-6E30-B242-801C-5894CFF7F84D}"/>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xmlns="" id="{4494FABB-A9B4-1C49-BA74-711B5DD9B43E}"/>
              </a:ext>
            </a:extLst>
          </p:cNvPr>
          <p:cNvSpPr>
            <a:spLocks noGrp="1"/>
          </p:cNvSpPr>
          <p:nvPr>
            <p:ph type="sldNum" sz="quarter" idx="12"/>
          </p:nvPr>
        </p:nvSpPr>
        <p:spPr/>
        <p:txBody>
          <a:bodyPr/>
          <a:lstStyle/>
          <a:p>
            <a:fld id="{E546640F-65C9-FB40-AB17-1376BE67E458}" type="slidenum">
              <a:rPr lang="es-ES" smtClean="0"/>
              <a:t>‹Nr.›</a:t>
            </a:fld>
            <a:endParaRPr lang="es-ES"/>
          </a:p>
        </p:txBody>
      </p:sp>
    </p:spTree>
    <p:extLst>
      <p:ext uri="{BB962C8B-B14F-4D97-AF65-F5344CB8AC3E}">
        <p14:creationId xmlns:p14="http://schemas.microsoft.com/office/powerpoint/2010/main" val="3738362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75B7416-1FE6-AA4E-A14C-F420E73E1189}"/>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xmlns="" id="{5DC44BBF-8A5A-084A-A370-C4216EEA8E35}"/>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xmlns="" id="{690EC224-E521-6F40-8C16-0AECE1FA7857}"/>
              </a:ext>
            </a:extLst>
          </p:cNvPr>
          <p:cNvSpPr>
            <a:spLocks noGrp="1"/>
          </p:cNvSpPr>
          <p:nvPr>
            <p:ph type="dt" sz="half" idx="10"/>
          </p:nvPr>
        </p:nvSpPr>
        <p:spPr/>
        <p:txBody>
          <a:bodyPr/>
          <a:lstStyle/>
          <a:p>
            <a:fld id="{56A9E4A5-8357-874F-B232-497078E7E16C}" type="datetime1">
              <a:rPr lang="es-ES" smtClean="0"/>
              <a:t>12/4/20</a:t>
            </a:fld>
            <a:endParaRPr lang="es-ES"/>
          </a:p>
        </p:txBody>
      </p:sp>
      <p:sp>
        <p:nvSpPr>
          <p:cNvPr id="5" name="Marcador de pie de página 4">
            <a:extLst>
              <a:ext uri="{FF2B5EF4-FFF2-40B4-BE49-F238E27FC236}">
                <a16:creationId xmlns:a16="http://schemas.microsoft.com/office/drawing/2014/main" xmlns="" id="{00AFF851-843F-8A49-B863-B6E87C8BE28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xmlns="" id="{6EFB72E8-2A0F-9D49-A9A7-C5E29836B714}"/>
              </a:ext>
            </a:extLst>
          </p:cNvPr>
          <p:cNvSpPr>
            <a:spLocks noGrp="1"/>
          </p:cNvSpPr>
          <p:nvPr>
            <p:ph type="sldNum" sz="quarter" idx="12"/>
          </p:nvPr>
        </p:nvSpPr>
        <p:spPr/>
        <p:txBody>
          <a:bodyPr/>
          <a:lstStyle/>
          <a:p>
            <a:fld id="{E546640F-65C9-FB40-AB17-1376BE67E458}" type="slidenum">
              <a:rPr lang="es-ES" smtClean="0"/>
              <a:t>‹Nr.›</a:t>
            </a:fld>
            <a:endParaRPr lang="es-ES"/>
          </a:p>
        </p:txBody>
      </p:sp>
    </p:spTree>
    <p:extLst>
      <p:ext uri="{BB962C8B-B14F-4D97-AF65-F5344CB8AC3E}">
        <p14:creationId xmlns:p14="http://schemas.microsoft.com/office/powerpoint/2010/main" val="2890909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1892A6FD-945E-1149-A66F-417A6229C828}"/>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xmlns="" id="{80A9A2F9-F059-2E4F-89DB-2F764F82C748}"/>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xmlns="" id="{C2A6179B-7688-6244-94CA-BF2F064E67B9}"/>
              </a:ext>
            </a:extLst>
          </p:cNvPr>
          <p:cNvSpPr>
            <a:spLocks noGrp="1"/>
          </p:cNvSpPr>
          <p:nvPr>
            <p:ph type="dt" sz="half" idx="10"/>
          </p:nvPr>
        </p:nvSpPr>
        <p:spPr/>
        <p:txBody>
          <a:bodyPr/>
          <a:lstStyle/>
          <a:p>
            <a:fld id="{DF3C94E7-B112-7B46-94E2-09B123B12BF5}" type="datetime1">
              <a:rPr lang="es-ES" smtClean="0"/>
              <a:t>12/4/20</a:t>
            </a:fld>
            <a:endParaRPr lang="es-ES"/>
          </a:p>
        </p:txBody>
      </p:sp>
      <p:sp>
        <p:nvSpPr>
          <p:cNvPr id="5" name="Marcador de pie de página 4">
            <a:extLst>
              <a:ext uri="{FF2B5EF4-FFF2-40B4-BE49-F238E27FC236}">
                <a16:creationId xmlns:a16="http://schemas.microsoft.com/office/drawing/2014/main" xmlns="" id="{715D8A2C-D9FB-8645-8791-BEF3EC8D4988}"/>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xmlns="" id="{98202D17-7D13-3741-B734-82560E6DB4A8}"/>
              </a:ext>
            </a:extLst>
          </p:cNvPr>
          <p:cNvSpPr>
            <a:spLocks noGrp="1"/>
          </p:cNvSpPr>
          <p:nvPr>
            <p:ph type="sldNum" sz="quarter" idx="12"/>
          </p:nvPr>
        </p:nvSpPr>
        <p:spPr/>
        <p:txBody>
          <a:bodyPr/>
          <a:lstStyle/>
          <a:p>
            <a:fld id="{E546640F-65C9-FB40-AB17-1376BE67E458}" type="slidenum">
              <a:rPr lang="es-ES" smtClean="0"/>
              <a:t>‹Nr.›</a:t>
            </a:fld>
            <a:endParaRPr lang="es-ES"/>
          </a:p>
        </p:txBody>
      </p:sp>
    </p:spTree>
    <p:extLst>
      <p:ext uri="{BB962C8B-B14F-4D97-AF65-F5344CB8AC3E}">
        <p14:creationId xmlns:p14="http://schemas.microsoft.com/office/powerpoint/2010/main" val="3279381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546B264-C772-E145-9598-6AC831AF3895}"/>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xmlns="" id="{18AD74BF-73EF-E64A-8873-3F240368BC09}"/>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xmlns="" id="{B10D65C7-3350-4045-B3F2-73217435D1D9}"/>
              </a:ext>
            </a:extLst>
          </p:cNvPr>
          <p:cNvSpPr>
            <a:spLocks noGrp="1"/>
          </p:cNvSpPr>
          <p:nvPr>
            <p:ph type="dt" sz="half" idx="10"/>
          </p:nvPr>
        </p:nvSpPr>
        <p:spPr/>
        <p:txBody>
          <a:bodyPr/>
          <a:lstStyle/>
          <a:p>
            <a:fld id="{AE7229DD-4AC3-8647-8065-C97FDE5F1F07}" type="datetime1">
              <a:rPr lang="es-ES" smtClean="0"/>
              <a:t>12/4/20</a:t>
            </a:fld>
            <a:endParaRPr lang="es-ES"/>
          </a:p>
        </p:txBody>
      </p:sp>
      <p:sp>
        <p:nvSpPr>
          <p:cNvPr id="5" name="Marcador de pie de página 4">
            <a:extLst>
              <a:ext uri="{FF2B5EF4-FFF2-40B4-BE49-F238E27FC236}">
                <a16:creationId xmlns:a16="http://schemas.microsoft.com/office/drawing/2014/main" xmlns="" id="{79FA9156-791E-3A4C-88B2-D81C5C59DCEA}"/>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xmlns="" id="{F842D7F6-E087-E64E-BD17-EA835455DD05}"/>
              </a:ext>
            </a:extLst>
          </p:cNvPr>
          <p:cNvSpPr>
            <a:spLocks noGrp="1"/>
          </p:cNvSpPr>
          <p:nvPr>
            <p:ph type="sldNum" sz="quarter" idx="12"/>
          </p:nvPr>
        </p:nvSpPr>
        <p:spPr/>
        <p:txBody>
          <a:bodyPr/>
          <a:lstStyle/>
          <a:p>
            <a:fld id="{E546640F-65C9-FB40-AB17-1376BE67E458}" type="slidenum">
              <a:rPr lang="es-ES" smtClean="0"/>
              <a:t>‹Nr.›</a:t>
            </a:fld>
            <a:endParaRPr lang="es-ES"/>
          </a:p>
        </p:txBody>
      </p:sp>
    </p:spTree>
    <p:extLst>
      <p:ext uri="{BB962C8B-B14F-4D97-AF65-F5344CB8AC3E}">
        <p14:creationId xmlns:p14="http://schemas.microsoft.com/office/powerpoint/2010/main" val="3629384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D93819B-F198-CB4F-AA7E-D07DA6181A8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xmlns="" id="{D15014C7-458B-5A48-B7DA-5B650AEEA2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xmlns="" id="{8EC56134-6FDD-8C4A-9639-60596C6DE81B}"/>
              </a:ext>
            </a:extLst>
          </p:cNvPr>
          <p:cNvSpPr>
            <a:spLocks noGrp="1"/>
          </p:cNvSpPr>
          <p:nvPr>
            <p:ph type="dt" sz="half" idx="10"/>
          </p:nvPr>
        </p:nvSpPr>
        <p:spPr/>
        <p:txBody>
          <a:bodyPr/>
          <a:lstStyle/>
          <a:p>
            <a:fld id="{5C62E926-B484-5348-B0C5-695902CAF3FB}" type="datetime1">
              <a:rPr lang="es-ES" smtClean="0"/>
              <a:t>12/4/20</a:t>
            </a:fld>
            <a:endParaRPr lang="es-ES"/>
          </a:p>
        </p:txBody>
      </p:sp>
      <p:sp>
        <p:nvSpPr>
          <p:cNvPr id="5" name="Marcador de pie de página 4">
            <a:extLst>
              <a:ext uri="{FF2B5EF4-FFF2-40B4-BE49-F238E27FC236}">
                <a16:creationId xmlns:a16="http://schemas.microsoft.com/office/drawing/2014/main" xmlns="" id="{862B8372-7E54-4040-BC9A-3A9C1A8C5D5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xmlns="" id="{A508E406-9648-024B-ADEE-A1C227316D98}"/>
              </a:ext>
            </a:extLst>
          </p:cNvPr>
          <p:cNvSpPr>
            <a:spLocks noGrp="1"/>
          </p:cNvSpPr>
          <p:nvPr>
            <p:ph type="sldNum" sz="quarter" idx="12"/>
          </p:nvPr>
        </p:nvSpPr>
        <p:spPr/>
        <p:txBody>
          <a:bodyPr/>
          <a:lstStyle/>
          <a:p>
            <a:fld id="{E546640F-65C9-FB40-AB17-1376BE67E458}" type="slidenum">
              <a:rPr lang="es-ES" smtClean="0"/>
              <a:t>‹Nr.›</a:t>
            </a:fld>
            <a:endParaRPr lang="es-ES"/>
          </a:p>
        </p:txBody>
      </p:sp>
    </p:spTree>
    <p:extLst>
      <p:ext uri="{BB962C8B-B14F-4D97-AF65-F5344CB8AC3E}">
        <p14:creationId xmlns:p14="http://schemas.microsoft.com/office/powerpoint/2010/main" val="3605025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C7D6186-3087-0B42-AB1A-6CC84879CF78}"/>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xmlns="" id="{C4B43639-605B-254C-ABA6-580FCD0C557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xmlns="" id="{FD809DE8-8BEE-1B4E-AD0D-E6852EB50424}"/>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xmlns="" id="{E029BB2D-3F39-AE4B-95A4-E5C8F817A1AE}"/>
              </a:ext>
            </a:extLst>
          </p:cNvPr>
          <p:cNvSpPr>
            <a:spLocks noGrp="1"/>
          </p:cNvSpPr>
          <p:nvPr>
            <p:ph type="dt" sz="half" idx="10"/>
          </p:nvPr>
        </p:nvSpPr>
        <p:spPr/>
        <p:txBody>
          <a:bodyPr/>
          <a:lstStyle/>
          <a:p>
            <a:fld id="{4F0049F4-C51D-2B47-96C3-2E77FFA50EF1}" type="datetime1">
              <a:rPr lang="es-ES" smtClean="0"/>
              <a:t>12/4/20</a:t>
            </a:fld>
            <a:endParaRPr lang="es-ES"/>
          </a:p>
        </p:txBody>
      </p:sp>
      <p:sp>
        <p:nvSpPr>
          <p:cNvPr id="6" name="Marcador de pie de página 5">
            <a:extLst>
              <a:ext uri="{FF2B5EF4-FFF2-40B4-BE49-F238E27FC236}">
                <a16:creationId xmlns:a16="http://schemas.microsoft.com/office/drawing/2014/main" xmlns="" id="{06E07F4D-EC15-E44C-8DE9-CF2B4569F336}"/>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xmlns="" id="{B9602D3D-B411-6F47-AA7E-A1416B924F85}"/>
              </a:ext>
            </a:extLst>
          </p:cNvPr>
          <p:cNvSpPr>
            <a:spLocks noGrp="1"/>
          </p:cNvSpPr>
          <p:nvPr>
            <p:ph type="sldNum" sz="quarter" idx="12"/>
          </p:nvPr>
        </p:nvSpPr>
        <p:spPr/>
        <p:txBody>
          <a:bodyPr/>
          <a:lstStyle/>
          <a:p>
            <a:fld id="{E546640F-65C9-FB40-AB17-1376BE67E458}" type="slidenum">
              <a:rPr lang="es-ES" smtClean="0"/>
              <a:t>‹Nr.›</a:t>
            </a:fld>
            <a:endParaRPr lang="es-ES"/>
          </a:p>
        </p:txBody>
      </p:sp>
    </p:spTree>
    <p:extLst>
      <p:ext uri="{BB962C8B-B14F-4D97-AF65-F5344CB8AC3E}">
        <p14:creationId xmlns:p14="http://schemas.microsoft.com/office/powerpoint/2010/main" val="3902834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2FD8024-508C-4946-9FFD-81E713CD76FC}"/>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xmlns="" id="{EE938E57-CB28-1A48-BBBB-A6917EA57E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xmlns="" id="{F9D06943-BE48-384D-B888-918D3D432BDF}"/>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xmlns="" id="{E30AE779-C4AF-6845-A8B9-6FD026A9F1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xmlns="" id="{30AEDA67-D501-304F-9C0F-7DEE47FCED44}"/>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xmlns="" id="{FA505D98-4DB2-CC4B-B0D9-5431BB42789B}"/>
              </a:ext>
            </a:extLst>
          </p:cNvPr>
          <p:cNvSpPr>
            <a:spLocks noGrp="1"/>
          </p:cNvSpPr>
          <p:nvPr>
            <p:ph type="dt" sz="half" idx="10"/>
          </p:nvPr>
        </p:nvSpPr>
        <p:spPr/>
        <p:txBody>
          <a:bodyPr/>
          <a:lstStyle/>
          <a:p>
            <a:fld id="{3F5B60F9-7D5A-9C4D-BD1E-71195B0AC0C5}" type="datetime1">
              <a:rPr lang="es-ES" smtClean="0"/>
              <a:t>12/4/20</a:t>
            </a:fld>
            <a:endParaRPr lang="es-ES"/>
          </a:p>
        </p:txBody>
      </p:sp>
      <p:sp>
        <p:nvSpPr>
          <p:cNvPr id="8" name="Marcador de pie de página 7">
            <a:extLst>
              <a:ext uri="{FF2B5EF4-FFF2-40B4-BE49-F238E27FC236}">
                <a16:creationId xmlns:a16="http://schemas.microsoft.com/office/drawing/2014/main" xmlns="" id="{114C602A-8066-EA45-8182-8E97D43C7B70}"/>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xmlns="" id="{F595BEC4-C088-7C48-8025-677EBF99F346}"/>
              </a:ext>
            </a:extLst>
          </p:cNvPr>
          <p:cNvSpPr>
            <a:spLocks noGrp="1"/>
          </p:cNvSpPr>
          <p:nvPr>
            <p:ph type="sldNum" sz="quarter" idx="12"/>
          </p:nvPr>
        </p:nvSpPr>
        <p:spPr/>
        <p:txBody>
          <a:bodyPr/>
          <a:lstStyle/>
          <a:p>
            <a:fld id="{E546640F-65C9-FB40-AB17-1376BE67E458}" type="slidenum">
              <a:rPr lang="es-ES" smtClean="0"/>
              <a:t>‹Nr.›</a:t>
            </a:fld>
            <a:endParaRPr lang="es-ES"/>
          </a:p>
        </p:txBody>
      </p:sp>
    </p:spTree>
    <p:extLst>
      <p:ext uri="{BB962C8B-B14F-4D97-AF65-F5344CB8AC3E}">
        <p14:creationId xmlns:p14="http://schemas.microsoft.com/office/powerpoint/2010/main" val="36260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0489278-7A0E-4540-AE96-483801B11F9A}"/>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xmlns="" id="{9BA38AB8-25E7-CB48-BC24-A7EEE8862F3C}"/>
              </a:ext>
            </a:extLst>
          </p:cNvPr>
          <p:cNvSpPr>
            <a:spLocks noGrp="1"/>
          </p:cNvSpPr>
          <p:nvPr>
            <p:ph type="dt" sz="half" idx="10"/>
          </p:nvPr>
        </p:nvSpPr>
        <p:spPr/>
        <p:txBody>
          <a:bodyPr/>
          <a:lstStyle/>
          <a:p>
            <a:fld id="{E96C6BB1-8B20-B04F-BC1D-3781CCBB44B6}" type="datetime1">
              <a:rPr lang="es-ES" smtClean="0"/>
              <a:t>12/4/20</a:t>
            </a:fld>
            <a:endParaRPr lang="es-ES"/>
          </a:p>
        </p:txBody>
      </p:sp>
      <p:sp>
        <p:nvSpPr>
          <p:cNvPr id="4" name="Marcador de pie de página 3">
            <a:extLst>
              <a:ext uri="{FF2B5EF4-FFF2-40B4-BE49-F238E27FC236}">
                <a16:creationId xmlns:a16="http://schemas.microsoft.com/office/drawing/2014/main" xmlns="" id="{575CB445-AC86-ED41-8BE5-A00B1E1963E7}"/>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xmlns="" id="{DBF1A4D5-7702-AF4A-AD06-B5728848771E}"/>
              </a:ext>
            </a:extLst>
          </p:cNvPr>
          <p:cNvSpPr>
            <a:spLocks noGrp="1"/>
          </p:cNvSpPr>
          <p:nvPr>
            <p:ph type="sldNum" sz="quarter" idx="12"/>
          </p:nvPr>
        </p:nvSpPr>
        <p:spPr/>
        <p:txBody>
          <a:bodyPr/>
          <a:lstStyle/>
          <a:p>
            <a:fld id="{E546640F-65C9-FB40-AB17-1376BE67E458}" type="slidenum">
              <a:rPr lang="es-ES" smtClean="0"/>
              <a:t>‹Nr.›</a:t>
            </a:fld>
            <a:endParaRPr lang="es-ES"/>
          </a:p>
        </p:txBody>
      </p:sp>
    </p:spTree>
    <p:extLst>
      <p:ext uri="{BB962C8B-B14F-4D97-AF65-F5344CB8AC3E}">
        <p14:creationId xmlns:p14="http://schemas.microsoft.com/office/powerpoint/2010/main" val="3304081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xmlns="" id="{659BB355-33EA-0C44-83C8-FFC20670E52F}"/>
              </a:ext>
            </a:extLst>
          </p:cNvPr>
          <p:cNvSpPr>
            <a:spLocks noGrp="1"/>
          </p:cNvSpPr>
          <p:nvPr>
            <p:ph type="dt" sz="half" idx="10"/>
          </p:nvPr>
        </p:nvSpPr>
        <p:spPr/>
        <p:txBody>
          <a:bodyPr/>
          <a:lstStyle/>
          <a:p>
            <a:fld id="{698BC6BD-A420-6646-88EB-5A2A5C101301}" type="datetime1">
              <a:rPr lang="es-ES" smtClean="0"/>
              <a:t>12/4/20</a:t>
            </a:fld>
            <a:endParaRPr lang="es-ES"/>
          </a:p>
        </p:txBody>
      </p:sp>
      <p:sp>
        <p:nvSpPr>
          <p:cNvPr id="3" name="Marcador de pie de página 2">
            <a:extLst>
              <a:ext uri="{FF2B5EF4-FFF2-40B4-BE49-F238E27FC236}">
                <a16:creationId xmlns:a16="http://schemas.microsoft.com/office/drawing/2014/main" xmlns="" id="{AD2DEC3F-7EE8-264D-8222-292790CA11D6}"/>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xmlns="" id="{F6C14892-EA9A-CE4C-B6CF-C910BAF01DA2}"/>
              </a:ext>
            </a:extLst>
          </p:cNvPr>
          <p:cNvSpPr>
            <a:spLocks noGrp="1"/>
          </p:cNvSpPr>
          <p:nvPr>
            <p:ph type="sldNum" sz="quarter" idx="12"/>
          </p:nvPr>
        </p:nvSpPr>
        <p:spPr/>
        <p:txBody>
          <a:bodyPr/>
          <a:lstStyle/>
          <a:p>
            <a:fld id="{E546640F-65C9-FB40-AB17-1376BE67E458}" type="slidenum">
              <a:rPr lang="es-ES" smtClean="0"/>
              <a:t>‹Nr.›</a:t>
            </a:fld>
            <a:endParaRPr lang="es-ES"/>
          </a:p>
        </p:txBody>
      </p:sp>
    </p:spTree>
    <p:extLst>
      <p:ext uri="{BB962C8B-B14F-4D97-AF65-F5344CB8AC3E}">
        <p14:creationId xmlns:p14="http://schemas.microsoft.com/office/powerpoint/2010/main" val="2962312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0F01B65-3AF7-6D41-8CD4-0E2FA3FC8EB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xmlns="" id="{F819963E-6669-2D42-9159-CCA7172836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xmlns="" id="{1E9A2761-C09C-6F43-B2E6-C716A3AA4D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636A29F4-1671-5D4A-AA11-77A32CB0870E}"/>
              </a:ext>
            </a:extLst>
          </p:cNvPr>
          <p:cNvSpPr>
            <a:spLocks noGrp="1"/>
          </p:cNvSpPr>
          <p:nvPr>
            <p:ph type="dt" sz="half" idx="10"/>
          </p:nvPr>
        </p:nvSpPr>
        <p:spPr/>
        <p:txBody>
          <a:bodyPr/>
          <a:lstStyle/>
          <a:p>
            <a:fld id="{C7F49580-DD00-4743-870B-9ABCB1EC2C33}" type="datetime1">
              <a:rPr lang="es-ES" smtClean="0"/>
              <a:t>12/4/20</a:t>
            </a:fld>
            <a:endParaRPr lang="es-ES"/>
          </a:p>
        </p:txBody>
      </p:sp>
      <p:sp>
        <p:nvSpPr>
          <p:cNvPr id="6" name="Marcador de pie de página 5">
            <a:extLst>
              <a:ext uri="{FF2B5EF4-FFF2-40B4-BE49-F238E27FC236}">
                <a16:creationId xmlns:a16="http://schemas.microsoft.com/office/drawing/2014/main" xmlns="" id="{7D1D3FE5-2A1B-FF43-96E8-78A889B8941C}"/>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xmlns="" id="{647F9924-1C2C-B845-8298-8D2984D5D68F}"/>
              </a:ext>
            </a:extLst>
          </p:cNvPr>
          <p:cNvSpPr>
            <a:spLocks noGrp="1"/>
          </p:cNvSpPr>
          <p:nvPr>
            <p:ph type="sldNum" sz="quarter" idx="12"/>
          </p:nvPr>
        </p:nvSpPr>
        <p:spPr/>
        <p:txBody>
          <a:bodyPr/>
          <a:lstStyle/>
          <a:p>
            <a:fld id="{E546640F-65C9-FB40-AB17-1376BE67E458}" type="slidenum">
              <a:rPr lang="es-ES" smtClean="0"/>
              <a:t>‹Nr.›</a:t>
            </a:fld>
            <a:endParaRPr lang="es-ES"/>
          </a:p>
        </p:txBody>
      </p:sp>
    </p:spTree>
    <p:extLst>
      <p:ext uri="{BB962C8B-B14F-4D97-AF65-F5344CB8AC3E}">
        <p14:creationId xmlns:p14="http://schemas.microsoft.com/office/powerpoint/2010/main" val="229089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AC4DE21-99AD-B841-B45B-3799B6625C9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xmlns="" id="{233CA243-A267-BA4A-A175-9D27BF5EE6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xmlns="" id="{2BB38DE3-731C-0243-8D81-8B0C3168A3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8CD7FB28-724A-0140-B93C-122CD2881692}"/>
              </a:ext>
            </a:extLst>
          </p:cNvPr>
          <p:cNvSpPr>
            <a:spLocks noGrp="1"/>
          </p:cNvSpPr>
          <p:nvPr>
            <p:ph type="dt" sz="half" idx="10"/>
          </p:nvPr>
        </p:nvSpPr>
        <p:spPr/>
        <p:txBody>
          <a:bodyPr/>
          <a:lstStyle/>
          <a:p>
            <a:fld id="{611456DC-71D0-3C4B-AB30-8EA8782BDF67}" type="datetime1">
              <a:rPr lang="es-ES" smtClean="0"/>
              <a:t>12/4/20</a:t>
            </a:fld>
            <a:endParaRPr lang="es-ES"/>
          </a:p>
        </p:txBody>
      </p:sp>
      <p:sp>
        <p:nvSpPr>
          <p:cNvPr id="6" name="Marcador de pie de página 5">
            <a:extLst>
              <a:ext uri="{FF2B5EF4-FFF2-40B4-BE49-F238E27FC236}">
                <a16:creationId xmlns:a16="http://schemas.microsoft.com/office/drawing/2014/main" xmlns="" id="{0D11DBCD-ACB4-FA45-9B1B-887E9C289567}"/>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xmlns="" id="{28BF253E-C3BA-444E-A116-35021F4C127A}"/>
              </a:ext>
            </a:extLst>
          </p:cNvPr>
          <p:cNvSpPr>
            <a:spLocks noGrp="1"/>
          </p:cNvSpPr>
          <p:nvPr>
            <p:ph type="sldNum" sz="quarter" idx="12"/>
          </p:nvPr>
        </p:nvSpPr>
        <p:spPr/>
        <p:txBody>
          <a:bodyPr/>
          <a:lstStyle/>
          <a:p>
            <a:fld id="{E546640F-65C9-FB40-AB17-1376BE67E458}" type="slidenum">
              <a:rPr lang="es-ES" smtClean="0"/>
              <a:t>‹Nr.›</a:t>
            </a:fld>
            <a:endParaRPr lang="es-ES"/>
          </a:p>
        </p:txBody>
      </p:sp>
    </p:spTree>
    <p:extLst>
      <p:ext uri="{BB962C8B-B14F-4D97-AF65-F5344CB8AC3E}">
        <p14:creationId xmlns:p14="http://schemas.microsoft.com/office/powerpoint/2010/main" val="301220872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8000"/>
            <a:lum/>
          </a:blip>
          <a:srcRect/>
          <a:stretch>
            <a:fillRect l="59000" r="-44000" b="-32000"/>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xmlns="" id="{3DFEB655-C0DD-324E-AE1B-CC660C1038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xmlns="" id="{371F6301-C677-914F-915C-C576241DC2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xmlns="" id="{35F10ED7-8BCC-FE4D-8F0A-2DE95AA0AA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79CBC5-2374-E047-8CAE-8FB29D731137}" type="datetime1">
              <a:rPr lang="es-ES" smtClean="0"/>
              <a:t>12/4/20</a:t>
            </a:fld>
            <a:endParaRPr lang="es-ES"/>
          </a:p>
        </p:txBody>
      </p:sp>
      <p:sp>
        <p:nvSpPr>
          <p:cNvPr id="5" name="Marcador de pie de página 4">
            <a:extLst>
              <a:ext uri="{FF2B5EF4-FFF2-40B4-BE49-F238E27FC236}">
                <a16:creationId xmlns:a16="http://schemas.microsoft.com/office/drawing/2014/main" xmlns="" id="{F81F9CFE-F56E-6E4C-B2B4-D064EBE4DE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xmlns="" id="{9D902995-74E3-8446-A358-900E432A28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46640F-65C9-FB40-AB17-1376BE67E458}" type="slidenum">
              <a:rPr lang="es-ES" smtClean="0"/>
              <a:t>‹Nr.›</a:t>
            </a:fld>
            <a:endParaRPr lang="es-ES"/>
          </a:p>
        </p:txBody>
      </p:sp>
    </p:spTree>
    <p:extLst>
      <p:ext uri="{BB962C8B-B14F-4D97-AF65-F5344CB8AC3E}">
        <p14:creationId xmlns:p14="http://schemas.microsoft.com/office/powerpoint/2010/main" val="2363908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tif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tif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tif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tif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tif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tif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tif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8960851" y="5338583"/>
            <a:ext cx="3007600" cy="1200329"/>
          </a:xfrm>
          <a:prstGeom prst="rect">
            <a:avLst/>
          </a:prstGeom>
        </p:spPr>
        <p:txBody>
          <a:bodyPr wrap="square">
            <a:spAutoFit/>
          </a:bodyPr>
          <a:lstStyle/>
          <a:p>
            <a:r>
              <a:rPr lang="es-ES_tradnl" dirty="0">
                <a:solidFill>
                  <a:srgbClr val="6C6C6C"/>
                </a:solidFill>
                <a:latin typeface="Calibri" charset="0"/>
              </a:rPr>
              <a:t>C/ Almirante </a:t>
            </a:r>
            <a:r>
              <a:rPr lang="es-ES_tradnl" dirty="0" err="1">
                <a:solidFill>
                  <a:srgbClr val="6C6C6C"/>
                </a:solidFill>
                <a:latin typeface="Calibri" charset="0"/>
              </a:rPr>
              <a:t>Cadarso</a:t>
            </a:r>
            <a:r>
              <a:rPr lang="es-ES_tradnl" dirty="0">
                <a:solidFill>
                  <a:srgbClr val="6C6C6C"/>
                </a:solidFill>
                <a:latin typeface="Calibri" charset="0"/>
              </a:rPr>
              <a:t> nº 34-1º</a:t>
            </a:r>
            <a:endParaRPr lang="es-ES_tradnl" dirty="0">
              <a:solidFill>
                <a:prstClr val="black"/>
              </a:solidFill>
              <a:latin typeface="Calibri" charset="0"/>
            </a:endParaRPr>
          </a:p>
          <a:p>
            <a:r>
              <a:rPr lang="es-ES_tradnl" dirty="0">
                <a:solidFill>
                  <a:srgbClr val="6C6C6C"/>
                </a:solidFill>
                <a:latin typeface="Calibri" charset="0"/>
              </a:rPr>
              <a:t>46005-Valencia</a:t>
            </a:r>
            <a:endParaRPr lang="es-ES_tradnl" dirty="0">
              <a:solidFill>
                <a:prstClr val="black"/>
              </a:solidFill>
              <a:latin typeface="Calibri" charset="0"/>
            </a:endParaRPr>
          </a:p>
          <a:p>
            <a:r>
              <a:rPr lang="it-IT" dirty="0" err="1">
                <a:solidFill>
                  <a:srgbClr val="6C6C6C"/>
                </a:solidFill>
                <a:latin typeface="Calibri" charset="0"/>
              </a:rPr>
              <a:t>Tfno</a:t>
            </a:r>
            <a:r>
              <a:rPr lang="it-IT" dirty="0">
                <a:solidFill>
                  <a:srgbClr val="6C6C6C"/>
                </a:solidFill>
                <a:latin typeface="Calibri" charset="0"/>
              </a:rPr>
              <a:t>: 963519732-963221206</a:t>
            </a:r>
            <a:endParaRPr lang="it-IT" dirty="0">
              <a:solidFill>
                <a:prstClr val="black"/>
              </a:solidFill>
              <a:latin typeface="Calibri" charset="0"/>
            </a:endParaRPr>
          </a:p>
          <a:p>
            <a:r>
              <a:rPr lang="it-IT" dirty="0" err="1">
                <a:solidFill>
                  <a:srgbClr val="6C6C6C"/>
                </a:solidFill>
                <a:latin typeface="Calibri" charset="0"/>
              </a:rPr>
              <a:t>www.sendraabogado.com</a:t>
            </a:r>
            <a:endParaRPr lang="es-ES_tradnl" dirty="0"/>
          </a:p>
        </p:txBody>
      </p:sp>
      <p:pic>
        <p:nvPicPr>
          <p:cNvPr id="5" name="Imagen 4"/>
          <p:cNvPicPr>
            <a:picLocks noChangeAspect="1"/>
          </p:cNvPicPr>
          <p:nvPr/>
        </p:nvPicPr>
        <p:blipFill>
          <a:blip r:embed="rId2"/>
          <a:stretch>
            <a:fillRect/>
          </a:stretch>
        </p:blipFill>
        <p:spPr>
          <a:xfrm>
            <a:off x="482248" y="5218503"/>
            <a:ext cx="1885795" cy="1384300"/>
          </a:xfrm>
          <a:prstGeom prst="rect">
            <a:avLst/>
          </a:prstGeom>
        </p:spPr>
      </p:pic>
      <p:sp>
        <p:nvSpPr>
          <p:cNvPr id="3" name="Rectángulo 2"/>
          <p:cNvSpPr/>
          <p:nvPr/>
        </p:nvSpPr>
        <p:spPr>
          <a:xfrm>
            <a:off x="1702636" y="2621346"/>
            <a:ext cx="8762015" cy="923330"/>
          </a:xfrm>
          <a:prstGeom prst="rect">
            <a:avLst/>
          </a:prstGeom>
          <a:noFill/>
        </p:spPr>
        <p:txBody>
          <a:bodyPr wrap="none" lIns="91440" tIns="45720" rIns="91440" bIns="45720">
            <a:spAutoFit/>
          </a:bodyPr>
          <a:lstStyle/>
          <a:p>
            <a:pPr algn="ctr"/>
            <a:r>
              <a:rPr lang="es-ES" sz="5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mn-lt"/>
              </a:rPr>
              <a:t>COVID 19 Y 2ª OPORTUNIDAD</a:t>
            </a:r>
            <a:endParaRPr lang="es-ES_tradnl"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6" name="Marcador de número de diapositiva 5"/>
          <p:cNvSpPr>
            <a:spLocks noGrp="1"/>
          </p:cNvSpPr>
          <p:nvPr>
            <p:ph type="sldNum" sz="quarter" idx="12"/>
          </p:nvPr>
        </p:nvSpPr>
        <p:spPr/>
        <p:txBody>
          <a:bodyPr/>
          <a:lstStyle/>
          <a:p>
            <a:fld id="{E546640F-65C9-FB40-AB17-1376BE67E458}" type="slidenum">
              <a:rPr lang="es-ES" smtClean="0"/>
              <a:t>1</a:t>
            </a:fld>
            <a:endParaRPr lang="es-ES"/>
          </a:p>
        </p:txBody>
      </p:sp>
      <p:sp>
        <p:nvSpPr>
          <p:cNvPr id="2" name="CuadroTexto 1"/>
          <p:cNvSpPr txBox="1"/>
          <p:nvPr/>
        </p:nvSpPr>
        <p:spPr>
          <a:xfrm>
            <a:off x="9737766" y="3954483"/>
            <a:ext cx="184731" cy="369332"/>
          </a:xfrm>
          <a:prstGeom prst="rect">
            <a:avLst/>
          </a:prstGeom>
          <a:noFill/>
        </p:spPr>
        <p:txBody>
          <a:bodyPr wrap="none" rtlCol="0">
            <a:spAutoFit/>
          </a:bodyPr>
          <a:lstStyle/>
          <a:p>
            <a:endParaRPr lang="es-ES_tradnl"/>
          </a:p>
        </p:txBody>
      </p:sp>
    </p:spTree>
    <p:extLst>
      <p:ext uri="{BB962C8B-B14F-4D97-AF65-F5344CB8AC3E}">
        <p14:creationId xmlns:p14="http://schemas.microsoft.com/office/powerpoint/2010/main" val="41863379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C06B519-A961-9B4A-A234-14F8AA8A8D3B}"/>
              </a:ext>
            </a:extLst>
          </p:cNvPr>
          <p:cNvSpPr>
            <a:spLocks noGrp="1"/>
          </p:cNvSpPr>
          <p:nvPr>
            <p:ph type="ctrTitle"/>
          </p:nvPr>
        </p:nvSpPr>
        <p:spPr>
          <a:xfrm>
            <a:off x="395750" y="356243"/>
            <a:ext cx="11293440" cy="4697671"/>
          </a:xfrm>
        </p:spPr>
        <p:txBody>
          <a:bodyPr>
            <a:normAutofit fontScale="90000"/>
          </a:bodyPr>
          <a:lstStyle/>
          <a:p>
            <a:pPr algn="l"/>
            <a:r>
              <a:rPr lang="es-ES" sz="2000" b="1" dirty="0" smtClean="0">
                <a:latin typeface="Arial" charset="0"/>
                <a:ea typeface="Arial" charset="0"/>
                <a:cs typeface="Arial" charset="0"/>
              </a:rPr>
              <a:t>REQUISITOS Y CONFIGURACIÓN DEL BEPI</a:t>
            </a:r>
            <a:r>
              <a:rPr lang="es-ES" sz="1600" dirty="0" smtClean="0">
                <a:latin typeface="Arial" charset="0"/>
                <a:ea typeface="Arial" charset="0"/>
                <a:cs typeface="Arial" charset="0"/>
              </a:rPr>
              <a:t/>
            </a:r>
            <a:br>
              <a:rPr lang="es-ES" sz="1600" dirty="0" smtClean="0">
                <a:latin typeface="Arial" charset="0"/>
                <a:ea typeface="Arial" charset="0"/>
                <a:cs typeface="Arial" charset="0"/>
              </a:rPr>
            </a:br>
            <a:r>
              <a:rPr lang="es-ES" sz="1600" dirty="0" smtClean="0">
                <a:latin typeface="Arial" charset="0"/>
                <a:ea typeface="Arial" charset="0"/>
                <a:cs typeface="Arial" charset="0"/>
              </a:rPr>
              <a:t/>
            </a:r>
            <a:br>
              <a:rPr lang="es-ES" sz="1600" dirty="0" smtClean="0">
                <a:latin typeface="Arial" charset="0"/>
                <a:ea typeface="Arial" charset="0"/>
                <a:cs typeface="Arial" charset="0"/>
              </a:rPr>
            </a:br>
            <a:r>
              <a:rPr lang="es-ES" sz="1600" dirty="0" smtClean="0">
                <a:latin typeface="Arial" charset="0"/>
                <a:ea typeface="Arial" charset="0"/>
                <a:cs typeface="Arial" charset="0"/>
              </a:rPr>
              <a:t>1.- Ser </a:t>
            </a:r>
            <a:r>
              <a:rPr lang="es-ES" sz="1600" dirty="0" smtClean="0">
                <a:solidFill>
                  <a:srgbClr val="FF0000"/>
                </a:solidFill>
                <a:latin typeface="Arial" charset="0"/>
                <a:ea typeface="Arial" charset="0"/>
                <a:cs typeface="Arial" charset="0"/>
              </a:rPr>
              <a:t>persona natural</a:t>
            </a:r>
            <a:r>
              <a:rPr lang="es-ES" sz="1600" dirty="0" smtClean="0">
                <a:latin typeface="Arial" charset="0"/>
                <a:ea typeface="Arial" charset="0"/>
                <a:cs typeface="Arial" charset="0"/>
              </a:rPr>
              <a:t>.</a:t>
            </a:r>
            <a:br>
              <a:rPr lang="es-ES" sz="1600" dirty="0" smtClean="0">
                <a:latin typeface="Arial" charset="0"/>
                <a:ea typeface="Arial" charset="0"/>
                <a:cs typeface="Arial" charset="0"/>
              </a:rPr>
            </a:br>
            <a:r>
              <a:rPr lang="es-ES" sz="1600" dirty="0" smtClean="0">
                <a:latin typeface="Arial" charset="0"/>
                <a:ea typeface="Arial" charset="0"/>
                <a:cs typeface="Arial" charset="0"/>
              </a:rPr>
              <a:t/>
            </a:r>
            <a:br>
              <a:rPr lang="es-ES" sz="1600" dirty="0" smtClean="0">
                <a:latin typeface="Arial" charset="0"/>
                <a:ea typeface="Arial" charset="0"/>
                <a:cs typeface="Arial" charset="0"/>
              </a:rPr>
            </a:br>
            <a:r>
              <a:rPr lang="es-ES" sz="1600" dirty="0" smtClean="0">
                <a:latin typeface="Arial" charset="0"/>
                <a:ea typeface="Arial" charset="0"/>
                <a:cs typeface="Arial" charset="0"/>
              </a:rPr>
              <a:t>2.- Haber obtenido la conclusión del concurso por </a:t>
            </a:r>
            <a:r>
              <a:rPr lang="es-ES" sz="1600" dirty="0" smtClean="0">
                <a:solidFill>
                  <a:srgbClr val="FF0000"/>
                </a:solidFill>
                <a:latin typeface="Arial" charset="0"/>
                <a:ea typeface="Arial" charset="0"/>
                <a:cs typeface="Arial" charset="0"/>
              </a:rPr>
              <a:t>insuficiencia de masa </a:t>
            </a:r>
            <a:r>
              <a:rPr lang="es-ES" sz="1600" dirty="0" smtClean="0">
                <a:latin typeface="Arial" charset="0"/>
                <a:ea typeface="Arial" charset="0"/>
                <a:cs typeface="Arial" charset="0"/>
              </a:rPr>
              <a:t>o por </a:t>
            </a:r>
            <a:r>
              <a:rPr lang="es-ES" sz="1600" dirty="0" smtClean="0">
                <a:solidFill>
                  <a:srgbClr val="FF0000"/>
                </a:solidFill>
                <a:latin typeface="Arial" charset="0"/>
                <a:ea typeface="Arial" charset="0"/>
                <a:cs typeface="Arial" charset="0"/>
              </a:rPr>
              <a:t>finalización de la conclusión</a:t>
            </a:r>
            <a:r>
              <a:rPr lang="es-ES" sz="1600" dirty="0" smtClean="0">
                <a:latin typeface="Arial" charset="0"/>
                <a:ea typeface="Arial" charset="0"/>
                <a:cs typeface="Arial" charset="0"/>
              </a:rPr>
              <a:t>.</a:t>
            </a:r>
            <a:br>
              <a:rPr lang="es-ES" sz="1600" dirty="0" smtClean="0">
                <a:latin typeface="Arial" charset="0"/>
                <a:ea typeface="Arial" charset="0"/>
                <a:cs typeface="Arial" charset="0"/>
              </a:rPr>
            </a:br>
            <a:r>
              <a:rPr lang="es-ES" sz="1600" dirty="0" smtClean="0">
                <a:latin typeface="Arial" charset="0"/>
                <a:ea typeface="Arial" charset="0"/>
                <a:cs typeface="Arial" charset="0"/>
              </a:rPr>
              <a:t/>
            </a:r>
            <a:br>
              <a:rPr lang="es-ES" sz="1600" dirty="0" smtClean="0">
                <a:latin typeface="Arial" charset="0"/>
                <a:ea typeface="Arial" charset="0"/>
                <a:cs typeface="Arial" charset="0"/>
              </a:rPr>
            </a:br>
            <a:r>
              <a:rPr lang="es-ES" sz="1600" dirty="0" smtClean="0">
                <a:latin typeface="Arial" charset="0"/>
                <a:ea typeface="Arial" charset="0"/>
                <a:cs typeface="Arial" charset="0"/>
              </a:rPr>
              <a:t>3.- Requisitos generales: Que el </a:t>
            </a:r>
            <a:r>
              <a:rPr lang="es-ES" sz="1600" dirty="0" smtClean="0">
                <a:solidFill>
                  <a:srgbClr val="FF0000"/>
                </a:solidFill>
                <a:latin typeface="Arial" charset="0"/>
                <a:ea typeface="Arial" charset="0"/>
                <a:cs typeface="Arial" charset="0"/>
              </a:rPr>
              <a:t>deudor sea de buena fe.</a:t>
            </a:r>
            <a:br>
              <a:rPr lang="es-ES" sz="1600" dirty="0" smtClean="0">
                <a:solidFill>
                  <a:srgbClr val="FF0000"/>
                </a:solidFill>
                <a:latin typeface="Arial" charset="0"/>
                <a:ea typeface="Arial" charset="0"/>
                <a:cs typeface="Arial" charset="0"/>
              </a:rPr>
            </a:br>
            <a:r>
              <a:rPr lang="es-ES" sz="1600" dirty="0" smtClean="0">
                <a:latin typeface="Arial" charset="0"/>
                <a:ea typeface="Arial" charset="0"/>
                <a:cs typeface="Arial" charset="0"/>
              </a:rPr>
              <a:t/>
            </a:r>
            <a:br>
              <a:rPr lang="es-ES" sz="1600" dirty="0" smtClean="0">
                <a:latin typeface="Arial" charset="0"/>
                <a:ea typeface="Arial" charset="0"/>
                <a:cs typeface="Arial" charset="0"/>
              </a:rPr>
            </a:br>
            <a:r>
              <a:rPr lang="es-ES" sz="1600" dirty="0" smtClean="0">
                <a:latin typeface="Arial" charset="0"/>
                <a:ea typeface="Arial" charset="0"/>
                <a:cs typeface="Arial" charset="0"/>
              </a:rPr>
              <a:t>i).- Tramitación de una </a:t>
            </a:r>
            <a:r>
              <a:rPr lang="es-ES" sz="1600" dirty="0" smtClean="0">
                <a:solidFill>
                  <a:srgbClr val="FF0000"/>
                </a:solidFill>
                <a:latin typeface="Arial" charset="0"/>
                <a:ea typeface="Arial" charset="0"/>
                <a:cs typeface="Arial" charset="0"/>
              </a:rPr>
              <a:t>Acuerdo Extrajudicial de Pagos </a:t>
            </a:r>
            <a:r>
              <a:rPr lang="es-ES" sz="1600" dirty="0" smtClean="0">
                <a:latin typeface="Arial" charset="0"/>
                <a:ea typeface="Arial" charset="0"/>
                <a:cs typeface="Arial" charset="0"/>
              </a:rPr>
              <a:t>siempre de acuerdo a los requisitos del 231 LC (STS 2-7-2019)</a:t>
            </a:r>
            <a:br>
              <a:rPr lang="es-ES" sz="1600" dirty="0" smtClean="0">
                <a:latin typeface="Arial" charset="0"/>
                <a:ea typeface="Arial" charset="0"/>
                <a:cs typeface="Arial" charset="0"/>
              </a:rPr>
            </a:br>
            <a:r>
              <a:rPr lang="es-ES" sz="1600" dirty="0" smtClean="0">
                <a:latin typeface="Arial" charset="0"/>
                <a:ea typeface="Arial" charset="0"/>
                <a:cs typeface="Arial" charset="0"/>
              </a:rPr>
              <a:t>ii).- Ausencia de condena penal por determinados delitos.</a:t>
            </a:r>
            <a:br>
              <a:rPr lang="es-ES" sz="1600" dirty="0" smtClean="0">
                <a:latin typeface="Arial" charset="0"/>
                <a:ea typeface="Arial" charset="0"/>
                <a:cs typeface="Arial" charset="0"/>
              </a:rPr>
            </a:br>
            <a:r>
              <a:rPr lang="es-ES" sz="1600" dirty="0" smtClean="0">
                <a:latin typeface="Arial" charset="0"/>
                <a:ea typeface="Arial" charset="0"/>
                <a:cs typeface="Arial" charset="0"/>
              </a:rPr>
              <a:t>iii).- Ausencia de </a:t>
            </a:r>
            <a:r>
              <a:rPr lang="es-ES" sz="1600" dirty="0" smtClean="0">
                <a:solidFill>
                  <a:srgbClr val="FF0000"/>
                </a:solidFill>
                <a:latin typeface="Arial" charset="0"/>
                <a:ea typeface="Arial" charset="0"/>
                <a:cs typeface="Arial" charset="0"/>
              </a:rPr>
              <a:t>culpabilidad del concurso </a:t>
            </a:r>
            <a:r>
              <a:rPr lang="es-ES" sz="1600" dirty="0" smtClean="0">
                <a:latin typeface="Arial" charset="0"/>
                <a:ea typeface="Arial" charset="0"/>
                <a:cs typeface="Arial" charset="0"/>
              </a:rPr>
              <a:t>a salvo que ésta sea por </a:t>
            </a:r>
            <a:r>
              <a:rPr lang="es-ES" sz="1600" dirty="0" smtClean="0">
                <a:solidFill>
                  <a:srgbClr val="FF0000"/>
                </a:solidFill>
                <a:latin typeface="Arial" charset="0"/>
                <a:ea typeface="Arial" charset="0"/>
                <a:cs typeface="Arial" charset="0"/>
              </a:rPr>
              <a:t>incumplimiento del plazo para su solicitud.</a:t>
            </a:r>
            <a:br>
              <a:rPr lang="es-ES" sz="1600" dirty="0" smtClean="0">
                <a:solidFill>
                  <a:srgbClr val="FF0000"/>
                </a:solidFill>
                <a:latin typeface="Arial" charset="0"/>
                <a:ea typeface="Arial" charset="0"/>
                <a:cs typeface="Arial" charset="0"/>
              </a:rPr>
            </a:br>
            <a:r>
              <a:rPr lang="es-ES" sz="1600" dirty="0" smtClean="0">
                <a:latin typeface="Arial" charset="0"/>
                <a:ea typeface="Arial" charset="0"/>
                <a:cs typeface="Arial" charset="0"/>
              </a:rPr>
              <a:t/>
            </a:r>
            <a:br>
              <a:rPr lang="es-ES" sz="1600" dirty="0" smtClean="0">
                <a:latin typeface="Arial" charset="0"/>
                <a:ea typeface="Arial" charset="0"/>
                <a:cs typeface="Arial" charset="0"/>
              </a:rPr>
            </a:br>
            <a:r>
              <a:rPr lang="es-ES" sz="1600" dirty="0" smtClean="0">
                <a:latin typeface="Arial" charset="0"/>
                <a:ea typeface="Arial" charset="0"/>
                <a:cs typeface="Arial" charset="0"/>
              </a:rPr>
              <a:t>4.- Existen </a:t>
            </a:r>
            <a:r>
              <a:rPr lang="es-ES" sz="1600" dirty="0" smtClean="0">
                <a:solidFill>
                  <a:srgbClr val="FF0000"/>
                </a:solidFill>
                <a:latin typeface="Arial" charset="0"/>
                <a:ea typeface="Arial" charset="0"/>
                <a:cs typeface="Arial" charset="0"/>
              </a:rPr>
              <a:t>dos vías </a:t>
            </a:r>
            <a:r>
              <a:rPr lang="es-ES" sz="1600" dirty="0" smtClean="0">
                <a:latin typeface="Arial" charset="0"/>
                <a:ea typeface="Arial" charset="0"/>
                <a:cs typeface="Arial" charset="0"/>
              </a:rPr>
              <a:t>para proceder a la obtención del BEPI</a:t>
            </a:r>
            <a:br>
              <a:rPr lang="es-ES" sz="1600" dirty="0" smtClean="0">
                <a:latin typeface="Arial" charset="0"/>
                <a:ea typeface="Arial" charset="0"/>
                <a:cs typeface="Arial" charset="0"/>
              </a:rPr>
            </a:br>
            <a:r>
              <a:rPr lang="es-ES" sz="1600" dirty="0" smtClean="0">
                <a:latin typeface="Arial" charset="0"/>
                <a:ea typeface="Arial" charset="0"/>
                <a:cs typeface="Arial" charset="0"/>
              </a:rPr>
              <a:t>	a).- La </a:t>
            </a:r>
            <a:r>
              <a:rPr lang="es-ES" sz="1600" dirty="0" smtClean="0">
                <a:solidFill>
                  <a:srgbClr val="FF0000"/>
                </a:solidFill>
                <a:latin typeface="Arial" charset="0"/>
                <a:ea typeface="Arial" charset="0"/>
                <a:cs typeface="Arial" charset="0"/>
              </a:rPr>
              <a:t>automática</a:t>
            </a:r>
            <a:r>
              <a:rPr lang="es-ES" sz="1600" dirty="0" smtClean="0">
                <a:latin typeface="Arial" charset="0"/>
                <a:ea typeface="Arial" charset="0"/>
                <a:cs typeface="Arial" charset="0"/>
              </a:rPr>
              <a:t> (178 bis.3.4 LC). Se requiere el pago de créditos masa y privilegiados y el 25% de ordinarios si no hay AEP.</a:t>
            </a:r>
            <a:r>
              <a:rPr lang="es-ES" sz="1600" dirty="0">
                <a:latin typeface="Arial" charset="0"/>
                <a:ea typeface="Arial" charset="0"/>
                <a:cs typeface="Arial" charset="0"/>
              </a:rPr>
              <a:t/>
            </a:r>
            <a:br>
              <a:rPr lang="es-ES" sz="1600" dirty="0">
                <a:latin typeface="Arial" charset="0"/>
                <a:ea typeface="Arial" charset="0"/>
                <a:cs typeface="Arial" charset="0"/>
              </a:rPr>
            </a:br>
            <a:r>
              <a:rPr lang="es-ES" sz="1600" dirty="0" smtClean="0">
                <a:latin typeface="Arial" charset="0"/>
                <a:ea typeface="Arial" charset="0"/>
                <a:cs typeface="Arial" charset="0"/>
              </a:rPr>
              <a:t>	b).- La </a:t>
            </a:r>
            <a:r>
              <a:rPr lang="es-ES" sz="1600" dirty="0" smtClean="0">
                <a:solidFill>
                  <a:srgbClr val="FF0000"/>
                </a:solidFill>
                <a:latin typeface="Arial" charset="0"/>
                <a:ea typeface="Arial" charset="0"/>
                <a:cs typeface="Arial" charset="0"/>
              </a:rPr>
              <a:t>diferida</a:t>
            </a:r>
            <a:r>
              <a:rPr lang="es-ES" sz="1600" dirty="0" smtClean="0">
                <a:latin typeface="Arial" charset="0"/>
                <a:ea typeface="Arial" charset="0"/>
                <a:cs typeface="Arial" charset="0"/>
              </a:rPr>
              <a:t> (178 bis.3.5 LC). Se requiere el pago de los créditos anteriores más los créditos públicos y los créditos por Alimentos (ojo a la interpretación de créditos públicos de acuerdo con STS 2-7-2019). </a:t>
            </a:r>
            <a:br>
              <a:rPr lang="es-ES" sz="1600" dirty="0" smtClean="0">
                <a:latin typeface="Arial" charset="0"/>
                <a:ea typeface="Arial" charset="0"/>
                <a:cs typeface="Arial" charset="0"/>
              </a:rPr>
            </a:br>
            <a:r>
              <a:rPr lang="es-ES" sz="1600" dirty="0" smtClean="0">
                <a:latin typeface="Arial" charset="0"/>
                <a:ea typeface="Arial" charset="0"/>
                <a:cs typeface="Arial" charset="0"/>
              </a:rPr>
              <a:t/>
            </a:r>
            <a:br>
              <a:rPr lang="es-ES" sz="1600" dirty="0" smtClean="0">
                <a:latin typeface="Arial" charset="0"/>
                <a:ea typeface="Arial" charset="0"/>
                <a:cs typeface="Arial" charset="0"/>
              </a:rPr>
            </a:br>
            <a:r>
              <a:rPr lang="es-ES" sz="1600" dirty="0" smtClean="0">
                <a:latin typeface="Arial" charset="0"/>
                <a:ea typeface="Arial" charset="0"/>
                <a:cs typeface="Arial" charset="0"/>
              </a:rPr>
              <a:t>Se requiere la </a:t>
            </a:r>
            <a:r>
              <a:rPr lang="es-ES" sz="1600" dirty="0" smtClean="0">
                <a:solidFill>
                  <a:srgbClr val="FF0000"/>
                </a:solidFill>
                <a:latin typeface="Arial" charset="0"/>
                <a:ea typeface="Arial" charset="0"/>
                <a:cs typeface="Arial" charset="0"/>
              </a:rPr>
              <a:t>aprobación de un plan de pagos </a:t>
            </a:r>
            <a:r>
              <a:rPr lang="es-ES" sz="1600" dirty="0" smtClean="0">
                <a:latin typeface="Arial" charset="0"/>
                <a:ea typeface="Arial" charset="0"/>
                <a:cs typeface="Arial" charset="0"/>
              </a:rPr>
              <a:t>consistente en el </a:t>
            </a:r>
            <a:r>
              <a:rPr lang="es-ES" sz="1600" dirty="0" smtClean="0">
                <a:solidFill>
                  <a:srgbClr val="FF0000"/>
                </a:solidFill>
                <a:latin typeface="Arial" charset="0"/>
                <a:ea typeface="Arial" charset="0"/>
                <a:cs typeface="Arial" charset="0"/>
              </a:rPr>
              <a:t>fraccionamiento de aquellos créditos que no se hayan podido satisfacer durante la tramitación del concurso y que sea necesario atender para la obtención de la exoneración. </a:t>
            </a:r>
            <a:br>
              <a:rPr lang="es-ES" sz="1600" dirty="0" smtClean="0">
                <a:solidFill>
                  <a:srgbClr val="FF0000"/>
                </a:solidFill>
                <a:latin typeface="Arial" charset="0"/>
                <a:ea typeface="Arial" charset="0"/>
                <a:cs typeface="Arial" charset="0"/>
              </a:rPr>
            </a:br>
            <a:r>
              <a:rPr lang="es-ES" sz="1600" dirty="0" smtClean="0">
                <a:solidFill>
                  <a:srgbClr val="FF0000"/>
                </a:solidFill>
                <a:latin typeface="Arial" charset="0"/>
                <a:ea typeface="Arial" charset="0"/>
                <a:cs typeface="Arial" charset="0"/>
              </a:rPr>
              <a:t/>
            </a:r>
            <a:br>
              <a:rPr lang="es-ES" sz="1600" dirty="0" smtClean="0">
                <a:solidFill>
                  <a:srgbClr val="FF0000"/>
                </a:solidFill>
                <a:latin typeface="Arial" charset="0"/>
                <a:ea typeface="Arial" charset="0"/>
                <a:cs typeface="Arial" charset="0"/>
              </a:rPr>
            </a:br>
            <a:r>
              <a:rPr lang="es-ES" sz="1600" dirty="0" smtClean="0">
                <a:latin typeface="Arial" charset="0"/>
                <a:ea typeface="Arial" charset="0"/>
                <a:cs typeface="Arial" charset="0"/>
              </a:rPr>
              <a:t>El plazo es de </a:t>
            </a:r>
            <a:r>
              <a:rPr lang="es-ES" sz="1600" dirty="0" smtClean="0">
                <a:solidFill>
                  <a:srgbClr val="FF0000"/>
                </a:solidFill>
                <a:latin typeface="Arial" charset="0"/>
                <a:ea typeface="Arial" charset="0"/>
                <a:cs typeface="Arial" charset="0"/>
              </a:rPr>
              <a:t>cinco años </a:t>
            </a:r>
            <a:r>
              <a:rPr lang="es-ES" sz="1600" dirty="0" smtClean="0">
                <a:latin typeface="Arial" charset="0"/>
                <a:ea typeface="Arial" charset="0"/>
                <a:cs typeface="Arial" charset="0"/>
              </a:rPr>
              <a:t>salvo que la obligación tenga un plazo superior. Una vez transcurrido el plazo se concede la </a:t>
            </a:r>
            <a:r>
              <a:rPr lang="es-ES" sz="1600" dirty="0" smtClean="0">
                <a:solidFill>
                  <a:srgbClr val="FF0000"/>
                </a:solidFill>
                <a:latin typeface="Arial" charset="0"/>
                <a:ea typeface="Arial" charset="0"/>
                <a:cs typeface="Arial" charset="0"/>
              </a:rPr>
              <a:t>exoneración definitiva</a:t>
            </a:r>
            <a:r>
              <a:rPr lang="es-ES" sz="1600" dirty="0" smtClean="0">
                <a:latin typeface="Arial" charset="0"/>
                <a:ea typeface="Arial" charset="0"/>
                <a:cs typeface="Arial" charset="0"/>
              </a:rPr>
              <a:t>.</a:t>
            </a:r>
            <a:br>
              <a:rPr lang="es-ES" sz="1600" dirty="0" smtClean="0">
                <a:latin typeface="Arial" charset="0"/>
                <a:ea typeface="Arial" charset="0"/>
                <a:cs typeface="Arial" charset="0"/>
              </a:rPr>
            </a:br>
            <a:r>
              <a:rPr lang="es-ES" sz="1600" dirty="0" smtClean="0">
                <a:latin typeface="Arial" charset="0"/>
                <a:ea typeface="Arial" charset="0"/>
                <a:cs typeface="Arial" charset="0"/>
              </a:rPr>
              <a:t>Existe la </a:t>
            </a:r>
            <a:r>
              <a:rPr lang="es-ES" sz="1600" dirty="0" smtClean="0">
                <a:solidFill>
                  <a:srgbClr val="FF0000"/>
                </a:solidFill>
                <a:latin typeface="Arial" charset="0"/>
                <a:ea typeface="Arial" charset="0"/>
                <a:cs typeface="Arial" charset="0"/>
              </a:rPr>
              <a:t>posibilidad de exoneración </a:t>
            </a:r>
            <a:r>
              <a:rPr lang="es-ES" sz="1600" dirty="0" smtClean="0">
                <a:latin typeface="Arial" charset="0"/>
                <a:ea typeface="Arial" charset="0"/>
                <a:cs typeface="Arial" charset="0"/>
              </a:rPr>
              <a:t>aún incumpliendo el plan de pagos de acuerdo al párrafo segundo del 178 bis. 8 LC</a:t>
            </a:r>
            <a:br>
              <a:rPr lang="es-ES" sz="1600" dirty="0" smtClean="0">
                <a:latin typeface="Arial" charset="0"/>
                <a:ea typeface="Arial" charset="0"/>
                <a:cs typeface="Arial" charset="0"/>
              </a:rPr>
            </a:br>
            <a:r>
              <a:rPr lang="es-ES" sz="1600" dirty="0">
                <a:latin typeface="+mn-lt"/>
              </a:rPr>
              <a:t/>
            </a:r>
            <a:br>
              <a:rPr lang="es-ES" sz="1600" dirty="0">
                <a:latin typeface="+mn-lt"/>
              </a:rPr>
            </a:br>
            <a:endParaRPr lang="es-ES" sz="1200" dirty="0"/>
          </a:p>
        </p:txBody>
      </p:sp>
      <p:sp>
        <p:nvSpPr>
          <p:cNvPr id="4" name="Rectángulo 3"/>
          <p:cNvSpPr/>
          <p:nvPr/>
        </p:nvSpPr>
        <p:spPr>
          <a:xfrm>
            <a:off x="8921793" y="5338583"/>
            <a:ext cx="3007600" cy="1200329"/>
          </a:xfrm>
          <a:prstGeom prst="rect">
            <a:avLst/>
          </a:prstGeom>
        </p:spPr>
        <p:txBody>
          <a:bodyPr wrap="square">
            <a:spAutoFit/>
          </a:bodyPr>
          <a:lstStyle/>
          <a:p>
            <a:r>
              <a:rPr lang="es-ES_tradnl" dirty="0">
                <a:solidFill>
                  <a:srgbClr val="6C6C6C"/>
                </a:solidFill>
                <a:latin typeface="Calibri" charset="0"/>
              </a:rPr>
              <a:t>C/ Almirante </a:t>
            </a:r>
            <a:r>
              <a:rPr lang="es-ES_tradnl" dirty="0" err="1">
                <a:solidFill>
                  <a:srgbClr val="6C6C6C"/>
                </a:solidFill>
                <a:latin typeface="Calibri" charset="0"/>
              </a:rPr>
              <a:t>Cadarso</a:t>
            </a:r>
            <a:r>
              <a:rPr lang="es-ES_tradnl" dirty="0">
                <a:solidFill>
                  <a:srgbClr val="6C6C6C"/>
                </a:solidFill>
                <a:latin typeface="Calibri" charset="0"/>
              </a:rPr>
              <a:t> nº 34-1º</a:t>
            </a:r>
            <a:endParaRPr lang="es-ES_tradnl" dirty="0">
              <a:solidFill>
                <a:prstClr val="black"/>
              </a:solidFill>
              <a:latin typeface="Calibri" charset="0"/>
            </a:endParaRPr>
          </a:p>
          <a:p>
            <a:r>
              <a:rPr lang="es-ES_tradnl" dirty="0">
                <a:solidFill>
                  <a:srgbClr val="6C6C6C"/>
                </a:solidFill>
                <a:latin typeface="Calibri" charset="0"/>
              </a:rPr>
              <a:t>46005-Valencia</a:t>
            </a:r>
            <a:endParaRPr lang="es-ES_tradnl" dirty="0">
              <a:solidFill>
                <a:prstClr val="black"/>
              </a:solidFill>
              <a:latin typeface="Calibri" charset="0"/>
            </a:endParaRPr>
          </a:p>
          <a:p>
            <a:r>
              <a:rPr lang="it-IT" dirty="0" err="1">
                <a:solidFill>
                  <a:srgbClr val="6C6C6C"/>
                </a:solidFill>
                <a:latin typeface="Calibri" charset="0"/>
              </a:rPr>
              <a:t>Tfno</a:t>
            </a:r>
            <a:r>
              <a:rPr lang="it-IT" dirty="0">
                <a:solidFill>
                  <a:srgbClr val="6C6C6C"/>
                </a:solidFill>
                <a:latin typeface="Calibri" charset="0"/>
              </a:rPr>
              <a:t>: 963519732-963221206</a:t>
            </a:r>
            <a:endParaRPr lang="it-IT" dirty="0">
              <a:solidFill>
                <a:prstClr val="black"/>
              </a:solidFill>
              <a:latin typeface="Calibri" charset="0"/>
            </a:endParaRPr>
          </a:p>
          <a:p>
            <a:r>
              <a:rPr lang="it-IT" dirty="0" err="1">
                <a:solidFill>
                  <a:srgbClr val="6C6C6C"/>
                </a:solidFill>
                <a:latin typeface="Calibri" charset="0"/>
              </a:rPr>
              <a:t>www.sendraabogado.com</a:t>
            </a:r>
            <a:endParaRPr lang="es-ES_tradnl" dirty="0"/>
          </a:p>
        </p:txBody>
      </p:sp>
      <p:pic>
        <p:nvPicPr>
          <p:cNvPr id="5" name="Imagen 4"/>
          <p:cNvPicPr>
            <a:picLocks noChangeAspect="1"/>
          </p:cNvPicPr>
          <p:nvPr/>
        </p:nvPicPr>
        <p:blipFill>
          <a:blip r:embed="rId2"/>
          <a:stretch>
            <a:fillRect/>
          </a:stretch>
        </p:blipFill>
        <p:spPr>
          <a:xfrm>
            <a:off x="482248" y="5218503"/>
            <a:ext cx="1885795" cy="1384300"/>
          </a:xfrm>
          <a:prstGeom prst="rect">
            <a:avLst/>
          </a:prstGeom>
        </p:spPr>
      </p:pic>
      <p:sp>
        <p:nvSpPr>
          <p:cNvPr id="3" name="Marcador de número de diapositiva 2"/>
          <p:cNvSpPr>
            <a:spLocks noGrp="1"/>
          </p:cNvSpPr>
          <p:nvPr>
            <p:ph type="sldNum" sz="quarter" idx="12"/>
          </p:nvPr>
        </p:nvSpPr>
        <p:spPr/>
        <p:txBody>
          <a:bodyPr/>
          <a:lstStyle/>
          <a:p>
            <a:fld id="{E546640F-65C9-FB40-AB17-1376BE67E458}" type="slidenum">
              <a:rPr lang="es-ES" smtClean="0"/>
              <a:t>2</a:t>
            </a:fld>
            <a:endParaRPr lang="es-ES"/>
          </a:p>
        </p:txBody>
      </p:sp>
    </p:spTree>
    <p:extLst>
      <p:ext uri="{BB962C8B-B14F-4D97-AF65-F5344CB8AC3E}">
        <p14:creationId xmlns:p14="http://schemas.microsoft.com/office/powerpoint/2010/main" val="3891320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C06B519-A961-9B4A-A234-14F8AA8A8D3B}"/>
              </a:ext>
            </a:extLst>
          </p:cNvPr>
          <p:cNvSpPr>
            <a:spLocks noGrp="1"/>
          </p:cNvSpPr>
          <p:nvPr>
            <p:ph type="ctrTitle"/>
          </p:nvPr>
        </p:nvSpPr>
        <p:spPr>
          <a:xfrm>
            <a:off x="482248" y="568411"/>
            <a:ext cx="11293440" cy="4650092"/>
          </a:xfrm>
        </p:spPr>
        <p:txBody>
          <a:bodyPr>
            <a:normAutofit fontScale="90000"/>
          </a:bodyPr>
          <a:lstStyle/>
          <a:p>
            <a:pPr algn="l"/>
            <a:r>
              <a:rPr lang="es-ES" sz="2000" b="1" u="sng" dirty="0" smtClean="0">
                <a:latin typeface="Arial" charset="0"/>
                <a:ea typeface="Arial" charset="0"/>
                <a:cs typeface="Arial" charset="0"/>
              </a:rPr>
              <a:t>ACUERDO EXTRAJUDICIAL DE PAGOS</a:t>
            </a:r>
            <a:r>
              <a:rPr lang="es-ES" sz="2000" dirty="0" smtClean="0">
                <a:latin typeface="Arial" charset="0"/>
                <a:ea typeface="Arial" charset="0"/>
                <a:cs typeface="Arial" charset="0"/>
              </a:rPr>
              <a:t/>
            </a:r>
            <a:br>
              <a:rPr lang="es-ES" sz="2000" dirty="0" smtClean="0">
                <a:latin typeface="Arial" charset="0"/>
                <a:ea typeface="Arial" charset="0"/>
                <a:cs typeface="Arial" charset="0"/>
              </a:rPr>
            </a:br>
            <a:r>
              <a:rPr lang="es-ES" sz="2000" dirty="0" smtClean="0">
                <a:latin typeface="Arial" charset="0"/>
                <a:ea typeface="Arial" charset="0"/>
                <a:cs typeface="Arial" charset="0"/>
              </a:rPr>
              <a:t/>
            </a:r>
            <a:br>
              <a:rPr lang="es-ES" sz="2000" dirty="0" smtClean="0">
                <a:latin typeface="Arial" charset="0"/>
                <a:ea typeface="Arial" charset="0"/>
                <a:cs typeface="Arial" charset="0"/>
              </a:rPr>
            </a:br>
            <a:r>
              <a:rPr lang="es-ES" sz="2000" u="sng" dirty="0" smtClean="0">
                <a:latin typeface="Arial" charset="0"/>
                <a:ea typeface="Arial" charset="0"/>
                <a:cs typeface="Arial" charset="0"/>
              </a:rPr>
              <a:t>Tramitación en Notaria</a:t>
            </a:r>
            <a:r>
              <a:rPr lang="es-ES" sz="2000" dirty="0" smtClean="0">
                <a:latin typeface="Arial" charset="0"/>
                <a:ea typeface="Arial" charset="0"/>
                <a:cs typeface="Arial" charset="0"/>
              </a:rPr>
              <a:t>: </a:t>
            </a:r>
            <a:r>
              <a:rPr lang="es-ES" sz="2000" dirty="0" smtClean="0">
                <a:solidFill>
                  <a:srgbClr val="FF0000"/>
                </a:solidFill>
                <a:latin typeface="Arial" charset="0"/>
                <a:ea typeface="Arial" charset="0"/>
                <a:cs typeface="Arial" charset="0"/>
              </a:rPr>
              <a:t>Deudor no empresario.</a:t>
            </a:r>
            <a:br>
              <a:rPr lang="es-ES" sz="2000" dirty="0" smtClean="0">
                <a:solidFill>
                  <a:srgbClr val="FF0000"/>
                </a:solidFill>
                <a:latin typeface="Arial" charset="0"/>
                <a:ea typeface="Arial" charset="0"/>
                <a:cs typeface="Arial" charset="0"/>
              </a:rPr>
            </a:br>
            <a:r>
              <a:rPr lang="es-ES" sz="2000" dirty="0" smtClean="0">
                <a:solidFill>
                  <a:srgbClr val="FF0000"/>
                </a:solidFill>
                <a:latin typeface="Arial" charset="0"/>
                <a:ea typeface="Arial" charset="0"/>
                <a:cs typeface="Arial" charset="0"/>
              </a:rPr>
              <a:t/>
            </a:r>
            <a:br>
              <a:rPr lang="es-ES" sz="2000" dirty="0" smtClean="0">
                <a:solidFill>
                  <a:srgbClr val="FF0000"/>
                </a:solidFill>
                <a:latin typeface="Arial" charset="0"/>
                <a:ea typeface="Arial" charset="0"/>
                <a:cs typeface="Arial" charset="0"/>
              </a:rPr>
            </a:br>
            <a:r>
              <a:rPr lang="es-ES" sz="2000" u="sng" dirty="0" smtClean="0">
                <a:latin typeface="Arial" charset="0"/>
                <a:ea typeface="Arial" charset="0"/>
                <a:cs typeface="Arial" charset="0"/>
              </a:rPr>
              <a:t>Tramitación en Registro Mercantil o Cámara de comercio</a:t>
            </a:r>
            <a:r>
              <a:rPr lang="es-ES" sz="2000" dirty="0" smtClean="0">
                <a:latin typeface="Arial" charset="0"/>
                <a:ea typeface="Arial" charset="0"/>
                <a:cs typeface="Arial" charset="0"/>
              </a:rPr>
              <a:t>: </a:t>
            </a:r>
            <a:r>
              <a:rPr lang="es-ES" sz="2000" dirty="0" smtClean="0">
                <a:solidFill>
                  <a:srgbClr val="FF0000"/>
                </a:solidFill>
                <a:latin typeface="Arial" charset="0"/>
                <a:ea typeface="Arial" charset="0"/>
                <a:cs typeface="Arial" charset="0"/>
              </a:rPr>
              <a:t>Deudor empresario. Concepto amplio de empresario (art 231 LC). </a:t>
            </a:r>
            <a:r>
              <a:rPr lang="es-ES" sz="2000" dirty="0" smtClean="0">
                <a:latin typeface="Arial" charset="0"/>
                <a:ea typeface="Arial" charset="0"/>
                <a:cs typeface="Arial" charset="0"/>
              </a:rPr>
              <a:t>No sólo el empresario mercantil, también los profesionales, autónomos y aquellos que ostenten tal condición de acuerdo con la normativa de la SS.</a:t>
            </a:r>
            <a:br>
              <a:rPr lang="es-ES" sz="2000" dirty="0" smtClean="0">
                <a:latin typeface="Arial" charset="0"/>
                <a:ea typeface="Arial" charset="0"/>
                <a:cs typeface="Arial" charset="0"/>
              </a:rPr>
            </a:br>
            <a:r>
              <a:rPr lang="es-ES" sz="2000" dirty="0">
                <a:latin typeface="Arial" charset="0"/>
                <a:ea typeface="Arial" charset="0"/>
                <a:cs typeface="Arial" charset="0"/>
              </a:rPr>
              <a:t/>
            </a:r>
            <a:br>
              <a:rPr lang="es-ES" sz="2000" dirty="0">
                <a:latin typeface="Arial" charset="0"/>
                <a:ea typeface="Arial" charset="0"/>
                <a:cs typeface="Arial" charset="0"/>
              </a:rPr>
            </a:br>
            <a:r>
              <a:rPr lang="es-ES" sz="2000" b="1" dirty="0" smtClean="0">
                <a:latin typeface="Arial" charset="0"/>
                <a:ea typeface="Arial" charset="0"/>
                <a:cs typeface="Arial" charset="0"/>
              </a:rPr>
              <a:t>Cuestión: </a:t>
            </a:r>
            <a:r>
              <a:rPr lang="es-ES" sz="2000" dirty="0" smtClean="0">
                <a:latin typeface="Arial" charset="0"/>
                <a:ea typeface="Arial" charset="0"/>
                <a:cs typeface="Arial" charset="0"/>
              </a:rPr>
              <a:t>¿Iniciado la tramitación de un AEP transcurren los plazos de celebración, formulación de propuesta, comunicación de créditos, </a:t>
            </a:r>
            <a:r>
              <a:rPr lang="es-ES" sz="2000" dirty="0" err="1" smtClean="0">
                <a:latin typeface="Arial" charset="0"/>
                <a:ea typeface="Arial" charset="0"/>
                <a:cs typeface="Arial" charset="0"/>
              </a:rPr>
              <a:t>etc</a:t>
            </a:r>
            <a:r>
              <a:rPr lang="is-IS" sz="2000" dirty="0" smtClean="0">
                <a:latin typeface="Arial" charset="0"/>
                <a:ea typeface="Arial" charset="0"/>
                <a:cs typeface="Arial" charset="0"/>
              </a:rPr>
              <a:t>… habida cuenta que </a:t>
            </a:r>
            <a:r>
              <a:rPr lang="is-IS" sz="2000" dirty="0" smtClean="0">
                <a:solidFill>
                  <a:srgbClr val="FF0000"/>
                </a:solidFill>
                <a:latin typeface="Arial" charset="0"/>
                <a:ea typeface="Arial" charset="0"/>
                <a:cs typeface="Arial" charset="0"/>
              </a:rPr>
              <a:t>la D.A 2ª del RD 463/2020 establece </a:t>
            </a:r>
            <a:r>
              <a:rPr lang="es-ES" sz="2000" dirty="0" smtClean="0">
                <a:solidFill>
                  <a:srgbClr val="FF0000"/>
                </a:solidFill>
                <a:latin typeface="Arial" charset="0"/>
                <a:ea typeface="Arial" charset="0"/>
                <a:cs typeface="Arial" charset="0"/>
              </a:rPr>
              <a:t>únicamente la suspensión de plazos procesales?.</a:t>
            </a:r>
            <a:r>
              <a:rPr lang="es-ES" sz="2000" dirty="0" smtClean="0">
                <a:latin typeface="Arial" charset="0"/>
                <a:ea typeface="Arial" charset="0"/>
                <a:cs typeface="Arial" charset="0"/>
              </a:rPr>
              <a:t/>
            </a:r>
            <a:br>
              <a:rPr lang="es-ES" sz="2000" dirty="0" smtClean="0">
                <a:latin typeface="Arial" charset="0"/>
                <a:ea typeface="Arial" charset="0"/>
                <a:cs typeface="Arial" charset="0"/>
              </a:rPr>
            </a:br>
            <a:r>
              <a:rPr lang="es-ES" sz="2000" dirty="0" smtClean="0">
                <a:latin typeface="Arial" charset="0"/>
                <a:ea typeface="Arial" charset="0"/>
                <a:cs typeface="Arial" charset="0"/>
              </a:rPr>
              <a:t/>
            </a:r>
            <a:br>
              <a:rPr lang="es-ES" sz="2000" dirty="0" smtClean="0">
                <a:latin typeface="Arial" charset="0"/>
                <a:ea typeface="Arial" charset="0"/>
                <a:cs typeface="Arial" charset="0"/>
              </a:rPr>
            </a:br>
            <a:r>
              <a:rPr lang="es-ES" sz="2000" dirty="0" smtClean="0">
                <a:latin typeface="Arial" charset="0"/>
                <a:ea typeface="Arial" charset="0"/>
                <a:cs typeface="Arial" charset="0"/>
              </a:rPr>
              <a:t>Debemos entender que se suspenden los plazos de tramitación de un AEP por </a:t>
            </a:r>
            <a:r>
              <a:rPr lang="es-ES" sz="2000" dirty="0" smtClean="0">
                <a:solidFill>
                  <a:srgbClr val="FF0000"/>
                </a:solidFill>
                <a:latin typeface="Arial" charset="0"/>
                <a:ea typeface="Arial" charset="0"/>
                <a:cs typeface="Arial" charset="0"/>
              </a:rPr>
              <a:t>aplicación analógica de la referida D.A 2ª, </a:t>
            </a:r>
            <a:r>
              <a:rPr lang="es-ES" sz="2000" dirty="0" smtClean="0">
                <a:latin typeface="Arial" charset="0"/>
                <a:ea typeface="Arial" charset="0"/>
                <a:cs typeface="Arial" charset="0"/>
              </a:rPr>
              <a:t>pero también por imposibilidad de realización de la reunión de acreedores a la vista de la limitación de libertad de circulación establecida en el art 7 del precitado R.D.</a:t>
            </a:r>
            <a:br>
              <a:rPr lang="es-ES" sz="2000" dirty="0" smtClean="0">
                <a:latin typeface="Arial" charset="0"/>
                <a:ea typeface="Arial" charset="0"/>
                <a:cs typeface="Arial" charset="0"/>
              </a:rPr>
            </a:br>
            <a:r>
              <a:rPr lang="es-ES" sz="2000" dirty="0" smtClean="0">
                <a:latin typeface="Arial" charset="0"/>
                <a:ea typeface="Arial" charset="0"/>
                <a:cs typeface="Arial" charset="0"/>
              </a:rPr>
              <a:t/>
            </a:r>
            <a:br>
              <a:rPr lang="es-ES" sz="2000" dirty="0" smtClean="0">
                <a:latin typeface="Arial" charset="0"/>
                <a:ea typeface="Arial" charset="0"/>
                <a:cs typeface="Arial" charset="0"/>
              </a:rPr>
            </a:br>
            <a:r>
              <a:rPr lang="es-ES" sz="2000" dirty="0" smtClean="0">
                <a:latin typeface="Arial" charset="0"/>
                <a:ea typeface="Arial" charset="0"/>
                <a:cs typeface="Arial" charset="0"/>
              </a:rPr>
              <a:t>Hay que tener en cuenta el </a:t>
            </a:r>
            <a:r>
              <a:rPr lang="es-ES" sz="2000" dirty="0" smtClean="0">
                <a:solidFill>
                  <a:srgbClr val="FF0000"/>
                </a:solidFill>
                <a:latin typeface="Arial" charset="0"/>
                <a:ea typeface="Arial" charset="0"/>
                <a:cs typeface="Arial" charset="0"/>
              </a:rPr>
              <a:t>tenor el 236.4 LC </a:t>
            </a:r>
            <a:r>
              <a:rPr lang="es-ES" sz="2000" dirty="0" smtClean="0">
                <a:latin typeface="Arial" charset="0"/>
                <a:ea typeface="Arial" charset="0"/>
                <a:cs typeface="Arial" charset="0"/>
              </a:rPr>
              <a:t>que permite </a:t>
            </a:r>
            <a:r>
              <a:rPr lang="es-ES" sz="2000" dirty="0" smtClean="0">
                <a:solidFill>
                  <a:srgbClr val="FF0000"/>
                </a:solidFill>
                <a:latin typeface="Arial" charset="0"/>
                <a:ea typeface="Arial" charset="0"/>
                <a:cs typeface="Arial" charset="0"/>
              </a:rPr>
              <a:t>formular el concurso por el mediador concursal si tiene noticia de que los acreedores no quieren continuar las negociaciones</a:t>
            </a:r>
            <a:r>
              <a:rPr lang="es-ES" sz="2000" dirty="0" smtClean="0">
                <a:latin typeface="Arial" charset="0"/>
                <a:ea typeface="Arial" charset="0"/>
                <a:cs typeface="Arial" charset="0"/>
              </a:rPr>
              <a:t>.</a:t>
            </a:r>
            <a:endParaRPr lang="es-ES" sz="2000" dirty="0">
              <a:latin typeface="Arial" charset="0"/>
              <a:ea typeface="Arial" charset="0"/>
              <a:cs typeface="Arial" charset="0"/>
            </a:endParaRPr>
          </a:p>
        </p:txBody>
      </p:sp>
      <p:sp>
        <p:nvSpPr>
          <p:cNvPr id="4" name="Rectángulo 3"/>
          <p:cNvSpPr/>
          <p:nvPr/>
        </p:nvSpPr>
        <p:spPr>
          <a:xfrm>
            <a:off x="8934151" y="5310488"/>
            <a:ext cx="3007600" cy="1200329"/>
          </a:xfrm>
          <a:prstGeom prst="rect">
            <a:avLst/>
          </a:prstGeom>
        </p:spPr>
        <p:txBody>
          <a:bodyPr wrap="square">
            <a:spAutoFit/>
          </a:bodyPr>
          <a:lstStyle/>
          <a:p>
            <a:r>
              <a:rPr lang="es-ES_tradnl" dirty="0">
                <a:solidFill>
                  <a:srgbClr val="6C6C6C"/>
                </a:solidFill>
                <a:latin typeface="Calibri" charset="0"/>
              </a:rPr>
              <a:t>C/ Almirante </a:t>
            </a:r>
            <a:r>
              <a:rPr lang="es-ES_tradnl" dirty="0" err="1">
                <a:solidFill>
                  <a:srgbClr val="6C6C6C"/>
                </a:solidFill>
                <a:latin typeface="Calibri" charset="0"/>
              </a:rPr>
              <a:t>Cadarso</a:t>
            </a:r>
            <a:r>
              <a:rPr lang="es-ES_tradnl" dirty="0">
                <a:solidFill>
                  <a:srgbClr val="6C6C6C"/>
                </a:solidFill>
                <a:latin typeface="Calibri" charset="0"/>
              </a:rPr>
              <a:t> nº 34-1º</a:t>
            </a:r>
            <a:endParaRPr lang="es-ES_tradnl" dirty="0">
              <a:solidFill>
                <a:prstClr val="black"/>
              </a:solidFill>
              <a:latin typeface="Calibri" charset="0"/>
            </a:endParaRPr>
          </a:p>
          <a:p>
            <a:r>
              <a:rPr lang="es-ES_tradnl" dirty="0">
                <a:solidFill>
                  <a:srgbClr val="6C6C6C"/>
                </a:solidFill>
                <a:latin typeface="Calibri" charset="0"/>
              </a:rPr>
              <a:t>46005-Valencia</a:t>
            </a:r>
            <a:endParaRPr lang="es-ES_tradnl" dirty="0">
              <a:solidFill>
                <a:prstClr val="black"/>
              </a:solidFill>
              <a:latin typeface="Calibri" charset="0"/>
            </a:endParaRPr>
          </a:p>
          <a:p>
            <a:r>
              <a:rPr lang="it-IT" dirty="0" err="1">
                <a:solidFill>
                  <a:srgbClr val="6C6C6C"/>
                </a:solidFill>
                <a:latin typeface="Calibri" charset="0"/>
              </a:rPr>
              <a:t>Tfno</a:t>
            </a:r>
            <a:r>
              <a:rPr lang="it-IT" dirty="0">
                <a:solidFill>
                  <a:srgbClr val="6C6C6C"/>
                </a:solidFill>
                <a:latin typeface="Calibri" charset="0"/>
              </a:rPr>
              <a:t>: 963519732-963221206</a:t>
            </a:r>
            <a:endParaRPr lang="it-IT" dirty="0">
              <a:solidFill>
                <a:prstClr val="black"/>
              </a:solidFill>
              <a:latin typeface="Calibri" charset="0"/>
            </a:endParaRPr>
          </a:p>
          <a:p>
            <a:r>
              <a:rPr lang="it-IT" dirty="0" err="1">
                <a:solidFill>
                  <a:srgbClr val="6C6C6C"/>
                </a:solidFill>
                <a:latin typeface="Calibri" charset="0"/>
              </a:rPr>
              <a:t>www.sendraabogado.com</a:t>
            </a:r>
            <a:endParaRPr lang="es-ES_tradnl" dirty="0"/>
          </a:p>
        </p:txBody>
      </p:sp>
      <p:pic>
        <p:nvPicPr>
          <p:cNvPr id="5" name="Imagen 4"/>
          <p:cNvPicPr>
            <a:picLocks noChangeAspect="1"/>
          </p:cNvPicPr>
          <p:nvPr/>
        </p:nvPicPr>
        <p:blipFill>
          <a:blip r:embed="rId2"/>
          <a:stretch>
            <a:fillRect/>
          </a:stretch>
        </p:blipFill>
        <p:spPr>
          <a:xfrm>
            <a:off x="482248" y="5218503"/>
            <a:ext cx="1885795" cy="1384300"/>
          </a:xfrm>
          <a:prstGeom prst="rect">
            <a:avLst/>
          </a:prstGeom>
        </p:spPr>
      </p:pic>
      <p:sp>
        <p:nvSpPr>
          <p:cNvPr id="3" name="Marcador de número de diapositiva 2"/>
          <p:cNvSpPr>
            <a:spLocks noGrp="1"/>
          </p:cNvSpPr>
          <p:nvPr>
            <p:ph type="sldNum" sz="quarter" idx="12"/>
          </p:nvPr>
        </p:nvSpPr>
        <p:spPr/>
        <p:txBody>
          <a:bodyPr/>
          <a:lstStyle/>
          <a:p>
            <a:fld id="{E546640F-65C9-FB40-AB17-1376BE67E458}" type="slidenum">
              <a:rPr lang="es-ES" smtClean="0"/>
              <a:t>3</a:t>
            </a:fld>
            <a:endParaRPr lang="es-ES"/>
          </a:p>
        </p:txBody>
      </p:sp>
    </p:spTree>
    <p:extLst>
      <p:ext uri="{BB962C8B-B14F-4D97-AF65-F5344CB8AC3E}">
        <p14:creationId xmlns:p14="http://schemas.microsoft.com/office/powerpoint/2010/main" val="5012559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C06B519-A961-9B4A-A234-14F8AA8A8D3B}"/>
              </a:ext>
            </a:extLst>
          </p:cNvPr>
          <p:cNvSpPr>
            <a:spLocks noGrp="1"/>
          </p:cNvSpPr>
          <p:nvPr>
            <p:ph type="ctrTitle"/>
          </p:nvPr>
        </p:nvSpPr>
        <p:spPr>
          <a:xfrm>
            <a:off x="482248" y="1122363"/>
            <a:ext cx="11293440" cy="4096140"/>
          </a:xfrm>
        </p:spPr>
        <p:txBody>
          <a:bodyPr>
            <a:normAutofit/>
          </a:bodyPr>
          <a:lstStyle/>
          <a:p>
            <a:pPr algn="l"/>
            <a:r>
              <a:rPr lang="es-ES" sz="1800" b="1" dirty="0" smtClean="0">
                <a:latin typeface="Arial" charset="0"/>
                <a:ea typeface="Arial" charset="0"/>
                <a:cs typeface="Arial" charset="0"/>
              </a:rPr>
              <a:t>PARALIZACIÓN DE PLAZOS PARA PRESENTACIÓN DEL CONCURSO:</a:t>
            </a:r>
            <a:br>
              <a:rPr lang="es-ES" sz="1800" b="1" dirty="0" smtClean="0">
                <a:latin typeface="Arial" charset="0"/>
                <a:ea typeface="Arial" charset="0"/>
                <a:cs typeface="Arial" charset="0"/>
              </a:rPr>
            </a:br>
            <a:r>
              <a:rPr lang="es-ES" sz="1800" b="1" dirty="0" smtClean="0">
                <a:latin typeface="Arial" charset="0"/>
                <a:ea typeface="Arial" charset="0"/>
                <a:cs typeface="Arial" charset="0"/>
              </a:rPr>
              <a:t/>
            </a:r>
            <a:br>
              <a:rPr lang="es-ES" sz="1800" b="1" dirty="0" smtClean="0">
                <a:latin typeface="Arial" charset="0"/>
                <a:ea typeface="Arial" charset="0"/>
                <a:cs typeface="Arial" charset="0"/>
              </a:rPr>
            </a:br>
            <a:r>
              <a:rPr lang="es-ES" sz="1800" dirty="0" smtClean="0">
                <a:latin typeface="Arial" charset="0"/>
                <a:ea typeface="Arial" charset="0"/>
                <a:cs typeface="Arial" charset="0"/>
              </a:rPr>
              <a:t>La incidencia del art</a:t>
            </a:r>
            <a:r>
              <a:rPr lang="es-ES" sz="1800" b="1" dirty="0" smtClean="0">
                <a:solidFill>
                  <a:srgbClr val="FF0000"/>
                </a:solidFill>
                <a:latin typeface="Arial" charset="0"/>
                <a:ea typeface="Arial" charset="0"/>
                <a:cs typeface="Arial" charset="0"/>
              </a:rPr>
              <a:t>. 43 del R.D 8/2020 de 17 de Marzo en cuanto establece la suspensión del deber de solicitar el concurso </a:t>
            </a:r>
            <a:r>
              <a:rPr lang="es-ES" sz="1800" dirty="0" smtClean="0">
                <a:latin typeface="Arial" charset="0"/>
                <a:ea typeface="Arial" charset="0"/>
                <a:cs typeface="Arial" charset="0"/>
              </a:rPr>
              <a:t>puede resultar interesante para aquellos casos en que el deudor </a:t>
            </a:r>
            <a:r>
              <a:rPr lang="es-ES" sz="1800" b="1" dirty="0" smtClean="0">
                <a:solidFill>
                  <a:srgbClr val="FF0000"/>
                </a:solidFill>
                <a:latin typeface="Arial" charset="0"/>
                <a:ea typeface="Arial" charset="0"/>
                <a:cs typeface="Arial" charset="0"/>
              </a:rPr>
              <a:t>pueda asumir una moratoria hipotecaria</a:t>
            </a:r>
            <a:r>
              <a:rPr lang="es-ES" sz="1800" dirty="0" smtClean="0">
                <a:latin typeface="Arial" charset="0"/>
                <a:ea typeface="Arial" charset="0"/>
                <a:cs typeface="Arial" charset="0"/>
              </a:rPr>
              <a:t> de acuerdo con el art 19.b del R.D 11/2020 de 31 de Marzo </a:t>
            </a:r>
            <a:r>
              <a:rPr lang="es-ES" sz="1800" dirty="0" smtClean="0">
                <a:solidFill>
                  <a:srgbClr val="FF0000"/>
                </a:solidFill>
                <a:latin typeface="Arial" charset="0"/>
                <a:ea typeface="Arial" charset="0"/>
                <a:cs typeface="Arial" charset="0"/>
              </a:rPr>
              <a:t>en tanto en cuanto tal demora le permita evitar el concurso.</a:t>
            </a:r>
            <a:r>
              <a:rPr lang="es-ES" sz="1800" dirty="0" smtClean="0">
                <a:latin typeface="Arial" charset="0"/>
                <a:ea typeface="Arial" charset="0"/>
                <a:cs typeface="Arial" charset="0"/>
              </a:rPr>
              <a:t/>
            </a:r>
            <a:br>
              <a:rPr lang="es-ES" sz="1800" dirty="0" smtClean="0">
                <a:latin typeface="Arial" charset="0"/>
                <a:ea typeface="Arial" charset="0"/>
                <a:cs typeface="Arial" charset="0"/>
              </a:rPr>
            </a:br>
            <a:r>
              <a:rPr lang="es-ES" sz="1800" dirty="0" smtClean="0">
                <a:latin typeface="Arial" charset="0"/>
                <a:ea typeface="Arial" charset="0"/>
                <a:cs typeface="Arial" charset="0"/>
              </a:rPr>
              <a:t/>
            </a:r>
            <a:br>
              <a:rPr lang="es-ES" sz="1800" dirty="0" smtClean="0">
                <a:latin typeface="Arial" charset="0"/>
                <a:ea typeface="Arial" charset="0"/>
                <a:cs typeface="Arial" charset="0"/>
              </a:rPr>
            </a:br>
            <a:r>
              <a:rPr lang="es-ES" sz="1800" dirty="0" smtClean="0">
                <a:latin typeface="Arial" charset="0"/>
                <a:ea typeface="Arial" charset="0"/>
                <a:cs typeface="Arial" charset="0"/>
              </a:rPr>
              <a:t>En si misma considerada y a los efectos de obtención del BEPI la medida </a:t>
            </a:r>
            <a:r>
              <a:rPr lang="es-ES" sz="1800" dirty="0" smtClean="0">
                <a:solidFill>
                  <a:srgbClr val="FF0000"/>
                </a:solidFill>
                <a:latin typeface="Arial" charset="0"/>
                <a:ea typeface="Arial" charset="0"/>
                <a:cs typeface="Arial" charset="0"/>
              </a:rPr>
              <a:t>carece de relevancia habida cuenta que una </a:t>
            </a:r>
            <a:r>
              <a:rPr lang="es-ES" sz="1800" b="1" u="sng" dirty="0" smtClean="0">
                <a:solidFill>
                  <a:srgbClr val="FF0000"/>
                </a:solidFill>
                <a:latin typeface="Arial" charset="0"/>
                <a:ea typeface="Arial" charset="0"/>
                <a:cs typeface="Arial" charset="0"/>
              </a:rPr>
              <a:t>eventual culpabilidad del concurso por tal causa no impide la obtención del BEPI (178.BIS.3.1 segundo inciso).</a:t>
            </a:r>
            <a:br>
              <a:rPr lang="es-ES" sz="1800" b="1" u="sng" dirty="0" smtClean="0">
                <a:solidFill>
                  <a:srgbClr val="FF0000"/>
                </a:solidFill>
                <a:latin typeface="Arial" charset="0"/>
                <a:ea typeface="Arial" charset="0"/>
                <a:cs typeface="Arial" charset="0"/>
              </a:rPr>
            </a:br>
            <a:r>
              <a:rPr lang="es-ES" sz="1800" b="1" dirty="0">
                <a:latin typeface="Arial" charset="0"/>
                <a:ea typeface="Arial" charset="0"/>
                <a:cs typeface="Arial" charset="0"/>
              </a:rPr>
              <a:t/>
            </a:r>
            <a:br>
              <a:rPr lang="es-ES" sz="1800" b="1" dirty="0">
                <a:latin typeface="Arial" charset="0"/>
                <a:ea typeface="Arial" charset="0"/>
                <a:cs typeface="Arial" charset="0"/>
              </a:rPr>
            </a:br>
            <a:r>
              <a:rPr lang="es-ES" sz="1800" b="1" dirty="0" smtClean="0">
                <a:latin typeface="Arial" charset="0"/>
                <a:ea typeface="Arial" charset="0"/>
                <a:cs typeface="Arial" charset="0"/>
              </a:rPr>
              <a:t/>
            </a:r>
            <a:br>
              <a:rPr lang="es-ES" sz="1800" b="1" dirty="0" smtClean="0">
                <a:latin typeface="Arial" charset="0"/>
                <a:ea typeface="Arial" charset="0"/>
                <a:cs typeface="Arial" charset="0"/>
              </a:rPr>
            </a:br>
            <a:r>
              <a:rPr lang="es-ES" sz="1800" b="1" dirty="0">
                <a:latin typeface="Arial" charset="0"/>
                <a:ea typeface="Arial" charset="0"/>
                <a:cs typeface="Arial" charset="0"/>
              </a:rPr>
              <a:t/>
            </a:r>
            <a:br>
              <a:rPr lang="es-ES" sz="1800" b="1" dirty="0">
                <a:latin typeface="Arial" charset="0"/>
                <a:ea typeface="Arial" charset="0"/>
                <a:cs typeface="Arial" charset="0"/>
              </a:rPr>
            </a:br>
            <a:endParaRPr lang="es-ES" sz="1800" b="1" dirty="0">
              <a:latin typeface="Arial" charset="0"/>
              <a:ea typeface="Arial" charset="0"/>
              <a:cs typeface="Arial" charset="0"/>
            </a:endParaRPr>
          </a:p>
        </p:txBody>
      </p:sp>
      <p:sp>
        <p:nvSpPr>
          <p:cNvPr id="4" name="Rectángulo 3"/>
          <p:cNvSpPr/>
          <p:nvPr/>
        </p:nvSpPr>
        <p:spPr>
          <a:xfrm>
            <a:off x="8946507" y="5338583"/>
            <a:ext cx="3007600" cy="1200329"/>
          </a:xfrm>
          <a:prstGeom prst="rect">
            <a:avLst/>
          </a:prstGeom>
        </p:spPr>
        <p:txBody>
          <a:bodyPr wrap="square">
            <a:spAutoFit/>
          </a:bodyPr>
          <a:lstStyle/>
          <a:p>
            <a:r>
              <a:rPr lang="es-ES_tradnl" dirty="0">
                <a:solidFill>
                  <a:srgbClr val="6C6C6C"/>
                </a:solidFill>
                <a:latin typeface="Calibri" charset="0"/>
              </a:rPr>
              <a:t>C/ Almirante </a:t>
            </a:r>
            <a:r>
              <a:rPr lang="es-ES_tradnl" dirty="0" err="1">
                <a:solidFill>
                  <a:srgbClr val="6C6C6C"/>
                </a:solidFill>
                <a:latin typeface="Calibri" charset="0"/>
              </a:rPr>
              <a:t>Cadarso</a:t>
            </a:r>
            <a:r>
              <a:rPr lang="es-ES_tradnl" dirty="0">
                <a:solidFill>
                  <a:srgbClr val="6C6C6C"/>
                </a:solidFill>
                <a:latin typeface="Calibri" charset="0"/>
              </a:rPr>
              <a:t> nº 34-1º</a:t>
            </a:r>
            <a:endParaRPr lang="es-ES_tradnl" dirty="0">
              <a:solidFill>
                <a:prstClr val="black"/>
              </a:solidFill>
              <a:latin typeface="Calibri" charset="0"/>
            </a:endParaRPr>
          </a:p>
          <a:p>
            <a:r>
              <a:rPr lang="es-ES_tradnl" dirty="0">
                <a:solidFill>
                  <a:srgbClr val="6C6C6C"/>
                </a:solidFill>
                <a:latin typeface="Calibri" charset="0"/>
              </a:rPr>
              <a:t>46005-Valencia</a:t>
            </a:r>
            <a:endParaRPr lang="es-ES_tradnl" dirty="0">
              <a:solidFill>
                <a:prstClr val="black"/>
              </a:solidFill>
              <a:latin typeface="Calibri" charset="0"/>
            </a:endParaRPr>
          </a:p>
          <a:p>
            <a:r>
              <a:rPr lang="it-IT" dirty="0" err="1">
                <a:solidFill>
                  <a:srgbClr val="6C6C6C"/>
                </a:solidFill>
                <a:latin typeface="Calibri" charset="0"/>
              </a:rPr>
              <a:t>Tfno</a:t>
            </a:r>
            <a:r>
              <a:rPr lang="it-IT" dirty="0">
                <a:solidFill>
                  <a:srgbClr val="6C6C6C"/>
                </a:solidFill>
                <a:latin typeface="Calibri" charset="0"/>
              </a:rPr>
              <a:t>: 963519732-963221206</a:t>
            </a:r>
            <a:endParaRPr lang="it-IT" dirty="0">
              <a:solidFill>
                <a:prstClr val="black"/>
              </a:solidFill>
              <a:latin typeface="Calibri" charset="0"/>
            </a:endParaRPr>
          </a:p>
          <a:p>
            <a:r>
              <a:rPr lang="it-IT" dirty="0" err="1">
                <a:solidFill>
                  <a:srgbClr val="6C6C6C"/>
                </a:solidFill>
                <a:latin typeface="Calibri" charset="0"/>
              </a:rPr>
              <a:t>www.sendraabogado.com</a:t>
            </a:r>
            <a:endParaRPr lang="es-ES_tradnl" dirty="0"/>
          </a:p>
        </p:txBody>
      </p:sp>
      <p:pic>
        <p:nvPicPr>
          <p:cNvPr id="5" name="Imagen 4"/>
          <p:cNvPicPr>
            <a:picLocks noChangeAspect="1"/>
          </p:cNvPicPr>
          <p:nvPr/>
        </p:nvPicPr>
        <p:blipFill>
          <a:blip r:embed="rId2"/>
          <a:stretch>
            <a:fillRect/>
          </a:stretch>
        </p:blipFill>
        <p:spPr>
          <a:xfrm>
            <a:off x="482248" y="5218503"/>
            <a:ext cx="1885795" cy="1384300"/>
          </a:xfrm>
          <a:prstGeom prst="rect">
            <a:avLst/>
          </a:prstGeom>
        </p:spPr>
      </p:pic>
      <p:sp>
        <p:nvSpPr>
          <p:cNvPr id="3" name="Marcador de número de diapositiva 2"/>
          <p:cNvSpPr>
            <a:spLocks noGrp="1"/>
          </p:cNvSpPr>
          <p:nvPr>
            <p:ph type="sldNum" sz="quarter" idx="12"/>
          </p:nvPr>
        </p:nvSpPr>
        <p:spPr/>
        <p:txBody>
          <a:bodyPr/>
          <a:lstStyle/>
          <a:p>
            <a:fld id="{E546640F-65C9-FB40-AB17-1376BE67E458}" type="slidenum">
              <a:rPr lang="es-ES" smtClean="0"/>
              <a:t>4</a:t>
            </a:fld>
            <a:endParaRPr lang="es-ES"/>
          </a:p>
        </p:txBody>
      </p:sp>
    </p:spTree>
    <p:extLst>
      <p:ext uri="{BB962C8B-B14F-4D97-AF65-F5344CB8AC3E}">
        <p14:creationId xmlns:p14="http://schemas.microsoft.com/office/powerpoint/2010/main" val="921026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C06B519-A961-9B4A-A234-14F8AA8A8D3B}"/>
              </a:ext>
            </a:extLst>
          </p:cNvPr>
          <p:cNvSpPr>
            <a:spLocks noGrp="1"/>
          </p:cNvSpPr>
          <p:nvPr>
            <p:ph type="ctrTitle"/>
          </p:nvPr>
        </p:nvSpPr>
        <p:spPr>
          <a:xfrm>
            <a:off x="370703" y="654908"/>
            <a:ext cx="11404985" cy="4563595"/>
          </a:xfrm>
        </p:spPr>
        <p:txBody>
          <a:bodyPr>
            <a:normAutofit/>
          </a:bodyPr>
          <a:lstStyle/>
          <a:p>
            <a:pPr algn="l"/>
            <a:r>
              <a:rPr lang="es-ES" sz="1800" b="1" dirty="0" smtClean="0">
                <a:latin typeface="Arial" charset="0"/>
                <a:ea typeface="Arial" charset="0"/>
                <a:cs typeface="Arial" charset="0"/>
              </a:rPr>
              <a:t>MORATORIA HIPOTECARIA:</a:t>
            </a:r>
            <a:r>
              <a:rPr lang="es-ES" sz="1800" b="1" dirty="0">
                <a:latin typeface="Arial" charset="0"/>
                <a:ea typeface="Arial" charset="0"/>
                <a:cs typeface="Arial" charset="0"/>
              </a:rPr>
              <a:t/>
            </a:r>
            <a:br>
              <a:rPr lang="es-ES" sz="1800" b="1" dirty="0">
                <a:latin typeface="Arial" charset="0"/>
                <a:ea typeface="Arial" charset="0"/>
                <a:cs typeface="Arial" charset="0"/>
              </a:rPr>
            </a:br>
            <a:r>
              <a:rPr lang="es-ES" sz="1800" b="1" dirty="0" smtClean="0">
                <a:latin typeface="Arial" charset="0"/>
                <a:ea typeface="Arial" charset="0"/>
                <a:cs typeface="Arial" charset="0"/>
              </a:rPr>
              <a:t/>
            </a:r>
            <a:br>
              <a:rPr lang="es-ES" sz="1800" b="1" dirty="0" smtClean="0">
                <a:latin typeface="Arial" charset="0"/>
                <a:ea typeface="Arial" charset="0"/>
                <a:cs typeface="Arial" charset="0"/>
              </a:rPr>
            </a:br>
            <a:r>
              <a:rPr lang="es-ES" sz="1800" dirty="0" smtClean="0">
                <a:latin typeface="Arial" charset="0"/>
                <a:ea typeface="Arial" charset="0"/>
                <a:cs typeface="Arial" charset="0"/>
              </a:rPr>
              <a:t>Se prevé la solicitud de moratoria del pago de cuotas de préstamo hipotecario para </a:t>
            </a:r>
            <a:r>
              <a:rPr lang="es-ES" sz="1800" dirty="0" smtClean="0">
                <a:solidFill>
                  <a:srgbClr val="FF0000"/>
                </a:solidFill>
                <a:latin typeface="Arial" charset="0"/>
                <a:ea typeface="Arial" charset="0"/>
                <a:cs typeface="Arial" charset="0"/>
              </a:rPr>
              <a:t>vivienda habitual o inmuebles sujetos a actividad profesional</a:t>
            </a:r>
            <a:r>
              <a:rPr lang="es-ES" sz="1800" dirty="0" smtClean="0">
                <a:latin typeface="Arial" charset="0"/>
                <a:ea typeface="Arial" charset="0"/>
                <a:cs typeface="Arial" charset="0"/>
              </a:rPr>
              <a:t> de acuerdo con los umbrales de vulnerabilidad establecidos en la norma (</a:t>
            </a:r>
            <a:r>
              <a:rPr lang="es-ES" sz="1800" dirty="0" err="1" smtClean="0">
                <a:latin typeface="Arial" charset="0"/>
                <a:ea typeface="Arial" charset="0"/>
                <a:cs typeface="Arial" charset="0"/>
              </a:rPr>
              <a:t>arts</a:t>
            </a:r>
            <a:r>
              <a:rPr lang="es-ES" sz="1800" dirty="0" smtClean="0">
                <a:latin typeface="Arial" charset="0"/>
                <a:ea typeface="Arial" charset="0"/>
                <a:cs typeface="Arial" charset="0"/>
              </a:rPr>
              <a:t> 7 y </a:t>
            </a:r>
            <a:r>
              <a:rPr lang="es-ES" sz="1800" dirty="0" err="1" smtClean="0">
                <a:latin typeface="Arial" charset="0"/>
                <a:ea typeface="Arial" charset="0"/>
                <a:cs typeface="Arial" charset="0"/>
              </a:rPr>
              <a:t>ss</a:t>
            </a:r>
            <a:r>
              <a:rPr lang="es-ES" sz="1800" dirty="0" smtClean="0">
                <a:latin typeface="Arial" charset="0"/>
                <a:ea typeface="Arial" charset="0"/>
                <a:cs typeface="Arial" charset="0"/>
              </a:rPr>
              <a:t> R.D 8/2020 y art 19 R.D 11/2020).</a:t>
            </a:r>
            <a:br>
              <a:rPr lang="es-ES" sz="1800" dirty="0" smtClean="0">
                <a:latin typeface="Arial" charset="0"/>
                <a:ea typeface="Arial" charset="0"/>
                <a:cs typeface="Arial" charset="0"/>
              </a:rPr>
            </a:br>
            <a:r>
              <a:rPr lang="es-ES" sz="1800" dirty="0" smtClean="0">
                <a:latin typeface="Arial" charset="0"/>
                <a:ea typeface="Arial" charset="0"/>
                <a:cs typeface="Arial" charset="0"/>
              </a:rPr>
              <a:t/>
            </a:r>
            <a:br>
              <a:rPr lang="es-ES" sz="1800" dirty="0" smtClean="0">
                <a:latin typeface="Arial" charset="0"/>
                <a:ea typeface="Arial" charset="0"/>
                <a:cs typeface="Arial" charset="0"/>
              </a:rPr>
            </a:br>
            <a:r>
              <a:rPr lang="es-ES" sz="1800" dirty="0" smtClean="0">
                <a:latin typeface="Arial" charset="0"/>
                <a:ea typeface="Arial" charset="0"/>
                <a:cs typeface="Arial" charset="0"/>
              </a:rPr>
              <a:t>La cuestión puede ser interesante en sede de concurso para los supuestos de </a:t>
            </a:r>
            <a:r>
              <a:rPr lang="es-ES" sz="1800" dirty="0" smtClean="0">
                <a:solidFill>
                  <a:srgbClr val="FF0000"/>
                </a:solidFill>
                <a:latin typeface="Arial" charset="0"/>
                <a:ea typeface="Arial" charset="0"/>
                <a:cs typeface="Arial" charset="0"/>
              </a:rPr>
              <a:t>inmueble que no resulte ejecutado en el seno del concurso al amparo del 152.2 LC por cuanto puede facilitar el pago del crédito hipotecario que no es objeto de ejecución en el seno del concurso</a:t>
            </a:r>
            <a:r>
              <a:rPr lang="es-ES" sz="1800" dirty="0" smtClean="0">
                <a:latin typeface="Arial" charset="0"/>
                <a:ea typeface="Arial" charset="0"/>
                <a:cs typeface="Arial" charset="0"/>
              </a:rPr>
              <a:t>.</a:t>
            </a:r>
            <a:br>
              <a:rPr lang="es-ES" sz="1800" dirty="0" smtClean="0">
                <a:latin typeface="Arial" charset="0"/>
                <a:ea typeface="Arial" charset="0"/>
                <a:cs typeface="Arial" charset="0"/>
              </a:rPr>
            </a:br>
            <a:r>
              <a:rPr lang="es-ES" sz="1800" dirty="0" smtClean="0">
                <a:latin typeface="Arial" charset="0"/>
                <a:ea typeface="Arial" charset="0"/>
                <a:cs typeface="Arial" charset="0"/>
              </a:rPr>
              <a:t/>
            </a:r>
            <a:br>
              <a:rPr lang="es-ES" sz="1800" dirty="0" smtClean="0">
                <a:latin typeface="Arial" charset="0"/>
                <a:ea typeface="Arial" charset="0"/>
                <a:cs typeface="Arial" charset="0"/>
              </a:rPr>
            </a:br>
            <a:r>
              <a:rPr lang="es-ES" sz="1800" dirty="0" smtClean="0">
                <a:latin typeface="Arial" charset="0"/>
                <a:ea typeface="Arial" charset="0"/>
                <a:cs typeface="Arial" charset="0"/>
              </a:rPr>
              <a:t>En todo caso es </a:t>
            </a:r>
            <a:r>
              <a:rPr lang="es-ES" sz="1800" dirty="0" smtClean="0">
                <a:solidFill>
                  <a:srgbClr val="FF0000"/>
                </a:solidFill>
                <a:latin typeface="Arial" charset="0"/>
                <a:ea typeface="Arial" charset="0"/>
                <a:cs typeface="Arial" charset="0"/>
              </a:rPr>
              <a:t>interesante que el 14.2 </a:t>
            </a:r>
            <a:r>
              <a:rPr lang="es-ES" sz="1800" dirty="0" smtClean="0">
                <a:latin typeface="Arial" charset="0"/>
                <a:ea typeface="Arial" charset="0"/>
                <a:cs typeface="Arial" charset="0"/>
              </a:rPr>
              <a:t>in fine del RD 8/2020 establece como efectos de la moratoria no sólo la suspensión del pago de cuota y de sus intereses, sino también </a:t>
            </a:r>
            <a:r>
              <a:rPr lang="es-ES" sz="1800" dirty="0" smtClean="0">
                <a:solidFill>
                  <a:srgbClr val="FF0000"/>
                </a:solidFill>
                <a:latin typeface="Arial" charset="0"/>
                <a:ea typeface="Arial" charset="0"/>
                <a:cs typeface="Arial" charset="0"/>
              </a:rPr>
              <a:t>el </a:t>
            </a:r>
            <a:r>
              <a:rPr lang="es-ES" sz="1800" b="1" dirty="0" smtClean="0">
                <a:solidFill>
                  <a:srgbClr val="FF0000"/>
                </a:solidFill>
                <a:latin typeface="Arial" charset="0"/>
                <a:ea typeface="Arial" charset="0"/>
                <a:cs typeface="Arial" charset="0"/>
              </a:rPr>
              <a:t>propio devengo de intereses remuneratorios (contrariamente a lo regulado en el art 59.1 LC).</a:t>
            </a:r>
            <a:br>
              <a:rPr lang="es-ES" sz="1800" b="1" dirty="0" smtClean="0">
                <a:solidFill>
                  <a:srgbClr val="FF0000"/>
                </a:solidFill>
                <a:latin typeface="Arial" charset="0"/>
                <a:ea typeface="Arial" charset="0"/>
                <a:cs typeface="Arial" charset="0"/>
              </a:rPr>
            </a:br>
            <a:r>
              <a:rPr lang="es-ES" sz="1800" b="1" dirty="0" smtClean="0">
                <a:solidFill>
                  <a:srgbClr val="FF0000"/>
                </a:solidFill>
                <a:latin typeface="Arial" charset="0"/>
                <a:ea typeface="Arial" charset="0"/>
                <a:cs typeface="Arial" charset="0"/>
              </a:rPr>
              <a:t/>
            </a:r>
            <a:br>
              <a:rPr lang="es-ES" sz="1800" b="1" dirty="0" smtClean="0">
                <a:solidFill>
                  <a:srgbClr val="FF0000"/>
                </a:solidFill>
                <a:latin typeface="Arial" charset="0"/>
                <a:ea typeface="Arial" charset="0"/>
                <a:cs typeface="Arial" charset="0"/>
              </a:rPr>
            </a:br>
            <a:r>
              <a:rPr lang="es-ES" sz="1800" dirty="0" smtClean="0">
                <a:latin typeface="Arial" charset="0"/>
                <a:ea typeface="Arial" charset="0"/>
                <a:cs typeface="Arial" charset="0"/>
              </a:rPr>
              <a:t>Tal solicitud debe de realizarse por la Administración concursal habida cuenta la suspensión de facultades que regirá en la fase de liquidación.</a:t>
            </a:r>
            <a:br>
              <a:rPr lang="es-ES" sz="1800" dirty="0" smtClean="0">
                <a:latin typeface="Arial" charset="0"/>
                <a:ea typeface="Arial" charset="0"/>
                <a:cs typeface="Arial" charset="0"/>
              </a:rPr>
            </a:br>
            <a:endParaRPr lang="es-ES" sz="1800" dirty="0">
              <a:latin typeface="Arial" charset="0"/>
              <a:ea typeface="Arial" charset="0"/>
              <a:cs typeface="Arial" charset="0"/>
            </a:endParaRPr>
          </a:p>
        </p:txBody>
      </p:sp>
      <p:sp>
        <p:nvSpPr>
          <p:cNvPr id="4" name="Rectángulo 3"/>
          <p:cNvSpPr/>
          <p:nvPr/>
        </p:nvSpPr>
        <p:spPr>
          <a:xfrm>
            <a:off x="8946507" y="5338583"/>
            <a:ext cx="3007600" cy="1200329"/>
          </a:xfrm>
          <a:prstGeom prst="rect">
            <a:avLst/>
          </a:prstGeom>
        </p:spPr>
        <p:txBody>
          <a:bodyPr wrap="square">
            <a:spAutoFit/>
          </a:bodyPr>
          <a:lstStyle/>
          <a:p>
            <a:r>
              <a:rPr lang="es-ES_tradnl" dirty="0">
                <a:solidFill>
                  <a:srgbClr val="6C6C6C"/>
                </a:solidFill>
                <a:latin typeface="Calibri" charset="0"/>
              </a:rPr>
              <a:t>C/ Almirante </a:t>
            </a:r>
            <a:r>
              <a:rPr lang="es-ES_tradnl" dirty="0" err="1">
                <a:solidFill>
                  <a:srgbClr val="6C6C6C"/>
                </a:solidFill>
                <a:latin typeface="Calibri" charset="0"/>
              </a:rPr>
              <a:t>Cadarso</a:t>
            </a:r>
            <a:r>
              <a:rPr lang="es-ES_tradnl" dirty="0">
                <a:solidFill>
                  <a:srgbClr val="6C6C6C"/>
                </a:solidFill>
                <a:latin typeface="Calibri" charset="0"/>
              </a:rPr>
              <a:t> nº 34-1º</a:t>
            </a:r>
            <a:endParaRPr lang="es-ES_tradnl" dirty="0">
              <a:solidFill>
                <a:prstClr val="black"/>
              </a:solidFill>
              <a:latin typeface="Calibri" charset="0"/>
            </a:endParaRPr>
          </a:p>
          <a:p>
            <a:r>
              <a:rPr lang="es-ES_tradnl" dirty="0">
                <a:solidFill>
                  <a:srgbClr val="6C6C6C"/>
                </a:solidFill>
                <a:latin typeface="Calibri" charset="0"/>
              </a:rPr>
              <a:t>46005-Valencia</a:t>
            </a:r>
            <a:endParaRPr lang="es-ES_tradnl" dirty="0">
              <a:solidFill>
                <a:prstClr val="black"/>
              </a:solidFill>
              <a:latin typeface="Calibri" charset="0"/>
            </a:endParaRPr>
          </a:p>
          <a:p>
            <a:r>
              <a:rPr lang="it-IT" dirty="0" err="1">
                <a:solidFill>
                  <a:srgbClr val="6C6C6C"/>
                </a:solidFill>
                <a:latin typeface="Calibri" charset="0"/>
              </a:rPr>
              <a:t>Tfno</a:t>
            </a:r>
            <a:r>
              <a:rPr lang="it-IT" dirty="0">
                <a:solidFill>
                  <a:srgbClr val="6C6C6C"/>
                </a:solidFill>
                <a:latin typeface="Calibri" charset="0"/>
              </a:rPr>
              <a:t>: 963519732-963221206</a:t>
            </a:r>
            <a:endParaRPr lang="it-IT" dirty="0">
              <a:solidFill>
                <a:prstClr val="black"/>
              </a:solidFill>
              <a:latin typeface="Calibri" charset="0"/>
            </a:endParaRPr>
          </a:p>
          <a:p>
            <a:r>
              <a:rPr lang="it-IT" dirty="0" err="1">
                <a:solidFill>
                  <a:srgbClr val="6C6C6C"/>
                </a:solidFill>
                <a:latin typeface="Calibri" charset="0"/>
              </a:rPr>
              <a:t>www.sendraabogado.com</a:t>
            </a:r>
            <a:endParaRPr lang="es-ES_tradnl" dirty="0"/>
          </a:p>
        </p:txBody>
      </p:sp>
      <p:pic>
        <p:nvPicPr>
          <p:cNvPr id="5" name="Imagen 4"/>
          <p:cNvPicPr>
            <a:picLocks noChangeAspect="1"/>
          </p:cNvPicPr>
          <p:nvPr/>
        </p:nvPicPr>
        <p:blipFill>
          <a:blip r:embed="rId2"/>
          <a:stretch>
            <a:fillRect/>
          </a:stretch>
        </p:blipFill>
        <p:spPr>
          <a:xfrm>
            <a:off x="482248" y="5218503"/>
            <a:ext cx="1885795" cy="1384300"/>
          </a:xfrm>
          <a:prstGeom prst="rect">
            <a:avLst/>
          </a:prstGeom>
        </p:spPr>
      </p:pic>
      <p:sp>
        <p:nvSpPr>
          <p:cNvPr id="3" name="Marcador de número de diapositiva 2"/>
          <p:cNvSpPr>
            <a:spLocks noGrp="1"/>
          </p:cNvSpPr>
          <p:nvPr>
            <p:ph type="sldNum" sz="quarter" idx="12"/>
          </p:nvPr>
        </p:nvSpPr>
        <p:spPr/>
        <p:txBody>
          <a:bodyPr/>
          <a:lstStyle/>
          <a:p>
            <a:fld id="{E546640F-65C9-FB40-AB17-1376BE67E458}" type="slidenum">
              <a:rPr lang="es-ES" smtClean="0"/>
              <a:t>5</a:t>
            </a:fld>
            <a:endParaRPr lang="es-ES"/>
          </a:p>
        </p:txBody>
      </p:sp>
    </p:spTree>
    <p:extLst>
      <p:ext uri="{BB962C8B-B14F-4D97-AF65-F5344CB8AC3E}">
        <p14:creationId xmlns:p14="http://schemas.microsoft.com/office/powerpoint/2010/main" val="1788949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C06B519-A961-9B4A-A234-14F8AA8A8D3B}"/>
              </a:ext>
            </a:extLst>
          </p:cNvPr>
          <p:cNvSpPr>
            <a:spLocks noGrp="1"/>
          </p:cNvSpPr>
          <p:nvPr>
            <p:ph type="ctrTitle"/>
          </p:nvPr>
        </p:nvSpPr>
        <p:spPr>
          <a:xfrm>
            <a:off x="482248" y="370704"/>
            <a:ext cx="11293440" cy="4847800"/>
          </a:xfrm>
        </p:spPr>
        <p:txBody>
          <a:bodyPr>
            <a:normAutofit fontScale="90000"/>
          </a:bodyPr>
          <a:lstStyle/>
          <a:p>
            <a:pPr algn="l"/>
            <a:r>
              <a:rPr lang="es-ES" sz="1800" b="1" u="sng" dirty="0" smtClean="0">
                <a:latin typeface="Arial" charset="0"/>
                <a:ea typeface="Arial" charset="0"/>
                <a:cs typeface="Arial" charset="0"/>
              </a:rPr>
              <a:t>DISPONIBILIDAD DE LOS PLANES DE PENSIONES.</a:t>
            </a:r>
            <a:br>
              <a:rPr lang="es-ES" sz="1800" b="1" u="sng" dirty="0" smtClean="0">
                <a:latin typeface="Arial" charset="0"/>
                <a:ea typeface="Arial" charset="0"/>
                <a:cs typeface="Arial" charset="0"/>
              </a:rPr>
            </a:br>
            <a:r>
              <a:rPr lang="es-ES" sz="1800" dirty="0" smtClean="0">
                <a:latin typeface="Arial" charset="0"/>
                <a:ea typeface="Arial" charset="0"/>
                <a:cs typeface="Arial" charset="0"/>
              </a:rPr>
              <a:t>Actualmente el tratamiento de los </a:t>
            </a:r>
            <a:r>
              <a:rPr lang="es-ES" sz="1800" dirty="0" smtClean="0">
                <a:solidFill>
                  <a:srgbClr val="FF0000"/>
                </a:solidFill>
                <a:latin typeface="Arial" charset="0"/>
                <a:ea typeface="Arial" charset="0"/>
                <a:cs typeface="Arial" charset="0"/>
              </a:rPr>
              <a:t>planes de pensiones </a:t>
            </a:r>
            <a:r>
              <a:rPr lang="es-ES" sz="1800" dirty="0" smtClean="0">
                <a:latin typeface="Arial" charset="0"/>
                <a:ea typeface="Arial" charset="0"/>
                <a:cs typeface="Arial" charset="0"/>
              </a:rPr>
              <a:t>en los concursos viene interpretado en la mayoría de las ocasiones a través de cierta sentencia de la A.P de Pamplona a través de la cual se opta por la ausencia de realización de los mismos al considerarlos </a:t>
            </a:r>
            <a:r>
              <a:rPr lang="es-ES" sz="1800" dirty="0" smtClean="0">
                <a:solidFill>
                  <a:srgbClr val="FF0000"/>
                </a:solidFill>
                <a:latin typeface="Arial" charset="0"/>
                <a:ea typeface="Arial" charset="0"/>
                <a:cs typeface="Arial" charset="0"/>
              </a:rPr>
              <a:t>inembargables e irrealizables.</a:t>
            </a:r>
            <a:r>
              <a:rPr lang="es-ES" sz="1800" dirty="0">
                <a:latin typeface="Arial" charset="0"/>
                <a:ea typeface="Arial" charset="0"/>
                <a:cs typeface="Arial" charset="0"/>
              </a:rPr>
              <a:t/>
            </a:r>
            <a:br>
              <a:rPr lang="es-ES" sz="1800" dirty="0">
                <a:latin typeface="Arial" charset="0"/>
                <a:ea typeface="Arial" charset="0"/>
                <a:cs typeface="Arial" charset="0"/>
              </a:rPr>
            </a:br>
            <a:r>
              <a:rPr lang="es-ES" sz="1800" dirty="0" smtClean="0">
                <a:latin typeface="Arial" charset="0"/>
                <a:ea typeface="Arial" charset="0"/>
                <a:cs typeface="Arial" charset="0"/>
              </a:rPr>
              <a:t/>
            </a:r>
            <a:br>
              <a:rPr lang="es-ES" sz="1800" dirty="0" smtClean="0">
                <a:latin typeface="Arial" charset="0"/>
                <a:ea typeface="Arial" charset="0"/>
                <a:cs typeface="Arial" charset="0"/>
              </a:rPr>
            </a:br>
            <a:r>
              <a:rPr lang="es-ES" sz="1800" dirty="0" smtClean="0">
                <a:latin typeface="Arial" charset="0"/>
                <a:ea typeface="Arial" charset="0"/>
                <a:cs typeface="Arial" charset="0"/>
              </a:rPr>
              <a:t>La D. Adicional 20ª del R.D 11/2020 de 31 de Marzo establece la posibilidad de </a:t>
            </a:r>
            <a:r>
              <a:rPr lang="es-ES" sz="1800" dirty="0" smtClean="0">
                <a:solidFill>
                  <a:srgbClr val="FF0000"/>
                </a:solidFill>
                <a:latin typeface="Arial" charset="0"/>
                <a:ea typeface="Arial" charset="0"/>
                <a:cs typeface="Arial" charset="0"/>
              </a:rPr>
              <a:t>rescatar parcialmente los derechos consolidados de los planes de pensiones para:</a:t>
            </a:r>
            <a:r>
              <a:rPr lang="es-ES" sz="1800" dirty="0">
                <a:latin typeface="Arial" charset="0"/>
                <a:ea typeface="Arial" charset="0"/>
                <a:cs typeface="Arial" charset="0"/>
              </a:rPr>
              <a:t/>
            </a:r>
            <a:br>
              <a:rPr lang="es-ES" sz="1800" dirty="0">
                <a:latin typeface="Arial" charset="0"/>
                <a:ea typeface="Arial" charset="0"/>
                <a:cs typeface="Arial" charset="0"/>
              </a:rPr>
            </a:br>
            <a:r>
              <a:rPr lang="es-ES" sz="1800" dirty="0" smtClean="0">
                <a:latin typeface="Arial" charset="0"/>
                <a:ea typeface="Arial" charset="0"/>
                <a:cs typeface="Arial" charset="0"/>
              </a:rPr>
              <a:t>i.- Quienes se </a:t>
            </a:r>
            <a:r>
              <a:rPr lang="es-ES" sz="1800" dirty="0" smtClean="0">
                <a:solidFill>
                  <a:srgbClr val="FF0000"/>
                </a:solidFill>
                <a:latin typeface="Arial" charset="0"/>
                <a:ea typeface="Arial" charset="0"/>
                <a:cs typeface="Arial" charset="0"/>
              </a:rPr>
              <a:t>encuentren sujetos a un ERTE</a:t>
            </a:r>
            <a:r>
              <a:rPr lang="es-ES" sz="1800" dirty="0" smtClean="0">
                <a:latin typeface="Arial" charset="0"/>
                <a:ea typeface="Arial" charset="0"/>
                <a:cs typeface="Arial" charset="0"/>
              </a:rPr>
              <a:t>.</a:t>
            </a:r>
            <a:r>
              <a:rPr lang="es-ES" sz="1800" dirty="0">
                <a:latin typeface="Arial" charset="0"/>
                <a:ea typeface="Arial" charset="0"/>
                <a:cs typeface="Arial" charset="0"/>
              </a:rPr>
              <a:t/>
            </a:r>
            <a:br>
              <a:rPr lang="es-ES" sz="1800" dirty="0">
                <a:latin typeface="Arial" charset="0"/>
                <a:ea typeface="Arial" charset="0"/>
                <a:cs typeface="Arial" charset="0"/>
              </a:rPr>
            </a:br>
            <a:r>
              <a:rPr lang="es-ES" sz="1800" dirty="0">
                <a:latin typeface="Arial" charset="0"/>
                <a:ea typeface="Arial" charset="0"/>
                <a:cs typeface="Arial" charset="0"/>
              </a:rPr>
              <a:t>i</a:t>
            </a:r>
            <a:r>
              <a:rPr lang="es-ES" sz="1800" dirty="0" smtClean="0">
                <a:latin typeface="Arial" charset="0"/>
                <a:ea typeface="Arial" charset="0"/>
                <a:cs typeface="Arial" charset="0"/>
              </a:rPr>
              <a:t>i.- Quienes sean </a:t>
            </a:r>
            <a:r>
              <a:rPr lang="es-ES" sz="1800" dirty="0" smtClean="0">
                <a:solidFill>
                  <a:srgbClr val="FF0000"/>
                </a:solidFill>
                <a:latin typeface="Arial" charset="0"/>
                <a:ea typeface="Arial" charset="0"/>
                <a:cs typeface="Arial" charset="0"/>
              </a:rPr>
              <a:t>empresarios titulares de establecimientos </a:t>
            </a:r>
            <a:r>
              <a:rPr lang="es-ES" sz="1800" dirty="0" smtClean="0">
                <a:latin typeface="Arial" charset="0"/>
                <a:ea typeface="Arial" charset="0"/>
                <a:cs typeface="Arial" charset="0"/>
              </a:rPr>
              <a:t>cuya apertura al público se haya suspendido como consecuencia del estado de alarma.</a:t>
            </a:r>
            <a:br>
              <a:rPr lang="es-ES" sz="1800" dirty="0" smtClean="0">
                <a:latin typeface="Arial" charset="0"/>
                <a:ea typeface="Arial" charset="0"/>
                <a:cs typeface="Arial" charset="0"/>
              </a:rPr>
            </a:br>
            <a:r>
              <a:rPr lang="es-ES" sz="1800" dirty="0">
                <a:latin typeface="Arial" charset="0"/>
                <a:ea typeface="Arial" charset="0"/>
                <a:cs typeface="Arial" charset="0"/>
              </a:rPr>
              <a:t>i</a:t>
            </a:r>
            <a:r>
              <a:rPr lang="es-ES" sz="1800" dirty="0" smtClean="0">
                <a:latin typeface="Arial" charset="0"/>
                <a:ea typeface="Arial" charset="0"/>
                <a:cs typeface="Arial" charset="0"/>
              </a:rPr>
              <a:t>ii.- Quienes siendo </a:t>
            </a:r>
            <a:r>
              <a:rPr lang="es-ES" sz="1800" dirty="0" smtClean="0">
                <a:solidFill>
                  <a:srgbClr val="FF0000"/>
                </a:solidFill>
                <a:latin typeface="Arial" charset="0"/>
                <a:ea typeface="Arial" charset="0"/>
                <a:cs typeface="Arial" charset="0"/>
              </a:rPr>
              <a:t>trabajadores por cuenta propia</a:t>
            </a:r>
            <a:r>
              <a:rPr lang="es-ES" sz="1800" dirty="0" smtClean="0">
                <a:latin typeface="Arial" charset="0"/>
                <a:ea typeface="Arial" charset="0"/>
                <a:cs typeface="Arial" charset="0"/>
              </a:rPr>
              <a:t> integrados en un régimen de SS </a:t>
            </a:r>
            <a:r>
              <a:rPr lang="es-ES" sz="1800" dirty="0" smtClean="0">
                <a:solidFill>
                  <a:srgbClr val="FF0000"/>
                </a:solidFill>
                <a:latin typeface="Arial" charset="0"/>
                <a:ea typeface="Arial" charset="0"/>
                <a:cs typeface="Arial" charset="0"/>
              </a:rPr>
              <a:t>hayan cesado en su actividad </a:t>
            </a:r>
            <a:r>
              <a:rPr lang="es-ES" sz="1800" dirty="0" smtClean="0">
                <a:latin typeface="Arial" charset="0"/>
                <a:ea typeface="Arial" charset="0"/>
                <a:cs typeface="Arial" charset="0"/>
              </a:rPr>
              <a:t>como consecuencia de COVID-19.</a:t>
            </a:r>
            <a:r>
              <a:rPr lang="es-ES" sz="1800" b="1" u="sng" dirty="0">
                <a:latin typeface="Arial" charset="0"/>
                <a:ea typeface="Arial" charset="0"/>
                <a:cs typeface="Arial" charset="0"/>
              </a:rPr>
              <a:t/>
            </a:r>
            <a:br>
              <a:rPr lang="es-ES" sz="1800" b="1" u="sng" dirty="0">
                <a:latin typeface="Arial" charset="0"/>
                <a:ea typeface="Arial" charset="0"/>
                <a:cs typeface="Arial" charset="0"/>
              </a:rPr>
            </a:br>
            <a:r>
              <a:rPr lang="es-ES" sz="1800" b="1" u="sng" dirty="0" smtClean="0">
                <a:latin typeface="Arial" charset="0"/>
                <a:ea typeface="Arial" charset="0"/>
                <a:cs typeface="Arial" charset="0"/>
              </a:rPr>
              <a:t/>
            </a:r>
            <a:br>
              <a:rPr lang="es-ES" sz="1800" b="1" u="sng" dirty="0" smtClean="0">
                <a:latin typeface="Arial" charset="0"/>
                <a:ea typeface="Arial" charset="0"/>
                <a:cs typeface="Arial" charset="0"/>
              </a:rPr>
            </a:br>
            <a:r>
              <a:rPr lang="es-ES" sz="1800" b="1" u="sng" dirty="0" smtClean="0">
                <a:latin typeface="Arial" charset="0"/>
                <a:ea typeface="Arial" charset="0"/>
                <a:cs typeface="Arial" charset="0"/>
              </a:rPr>
              <a:t>IMPORTE DE LOS DERECHOS CONSOLIDADOS DISPONIBLES no debe ser superior a:</a:t>
            </a:r>
            <a:r>
              <a:rPr lang="es-ES" sz="1800" b="1" u="sng" dirty="0">
                <a:latin typeface="Arial" charset="0"/>
                <a:ea typeface="Arial" charset="0"/>
                <a:cs typeface="Arial" charset="0"/>
              </a:rPr>
              <a:t/>
            </a:r>
            <a:br>
              <a:rPr lang="es-ES" sz="1800" b="1" u="sng" dirty="0">
                <a:latin typeface="Arial" charset="0"/>
                <a:ea typeface="Arial" charset="0"/>
                <a:cs typeface="Arial" charset="0"/>
              </a:rPr>
            </a:br>
            <a:r>
              <a:rPr lang="es-ES" sz="1800" dirty="0" smtClean="0">
                <a:latin typeface="Arial" charset="0"/>
                <a:ea typeface="Arial" charset="0"/>
                <a:cs typeface="Arial" charset="0"/>
              </a:rPr>
              <a:t>a.- </a:t>
            </a:r>
            <a:r>
              <a:rPr lang="es-ES" sz="1800" dirty="0" smtClean="0">
                <a:solidFill>
                  <a:srgbClr val="FF0000"/>
                </a:solidFill>
                <a:latin typeface="Arial" charset="0"/>
                <a:ea typeface="Arial" charset="0"/>
                <a:cs typeface="Arial" charset="0"/>
              </a:rPr>
              <a:t>Salarios dejados </a:t>
            </a:r>
            <a:r>
              <a:rPr lang="es-ES" sz="1800" dirty="0" smtClean="0">
                <a:latin typeface="Arial" charset="0"/>
                <a:ea typeface="Arial" charset="0"/>
                <a:cs typeface="Arial" charset="0"/>
              </a:rPr>
              <a:t>de percibir mientras se mantenga la vigencia del expediente de regulación temporal de empleo.</a:t>
            </a:r>
            <a:br>
              <a:rPr lang="es-ES" sz="1800" dirty="0" smtClean="0">
                <a:latin typeface="Arial" charset="0"/>
                <a:ea typeface="Arial" charset="0"/>
                <a:cs typeface="Arial" charset="0"/>
              </a:rPr>
            </a:br>
            <a:r>
              <a:rPr lang="es-ES" sz="1800" dirty="0">
                <a:latin typeface="Arial" charset="0"/>
                <a:ea typeface="Arial" charset="0"/>
                <a:cs typeface="Arial" charset="0"/>
              </a:rPr>
              <a:t>b</a:t>
            </a:r>
            <a:r>
              <a:rPr lang="es-ES" sz="1800" dirty="0" smtClean="0">
                <a:latin typeface="Arial" charset="0"/>
                <a:ea typeface="Arial" charset="0"/>
                <a:cs typeface="Arial" charset="0"/>
              </a:rPr>
              <a:t>.- </a:t>
            </a:r>
            <a:r>
              <a:rPr lang="es-ES" sz="1800" dirty="0" smtClean="0">
                <a:solidFill>
                  <a:srgbClr val="FF0000"/>
                </a:solidFill>
                <a:latin typeface="Arial" charset="0"/>
                <a:ea typeface="Arial" charset="0"/>
                <a:cs typeface="Arial" charset="0"/>
              </a:rPr>
              <a:t>Ingresos netos estimados </a:t>
            </a:r>
            <a:r>
              <a:rPr lang="es-ES" sz="1800" dirty="0" smtClean="0">
                <a:latin typeface="Arial" charset="0"/>
                <a:ea typeface="Arial" charset="0"/>
                <a:cs typeface="Arial" charset="0"/>
              </a:rPr>
              <a:t>dejados de percibir mientras se mantenga la suspensión de apertura al público.</a:t>
            </a:r>
            <a:r>
              <a:rPr lang="es-ES" sz="1800" dirty="0">
                <a:latin typeface="Arial" charset="0"/>
                <a:ea typeface="Arial" charset="0"/>
                <a:cs typeface="Arial" charset="0"/>
              </a:rPr>
              <a:t/>
            </a:r>
            <a:br>
              <a:rPr lang="es-ES" sz="1800" dirty="0">
                <a:latin typeface="Arial" charset="0"/>
                <a:ea typeface="Arial" charset="0"/>
                <a:cs typeface="Arial" charset="0"/>
              </a:rPr>
            </a:br>
            <a:r>
              <a:rPr lang="es-ES" sz="1800" dirty="0" smtClean="0">
                <a:latin typeface="Arial" charset="0"/>
                <a:ea typeface="Arial" charset="0"/>
                <a:cs typeface="Arial" charset="0"/>
              </a:rPr>
              <a:t>c.- </a:t>
            </a:r>
            <a:r>
              <a:rPr lang="es-ES" sz="1800" dirty="0" smtClean="0">
                <a:solidFill>
                  <a:srgbClr val="FF0000"/>
                </a:solidFill>
                <a:latin typeface="Arial" charset="0"/>
                <a:ea typeface="Arial" charset="0"/>
                <a:cs typeface="Arial" charset="0"/>
              </a:rPr>
              <a:t>Ingresos netos estimados </a:t>
            </a:r>
            <a:r>
              <a:rPr lang="es-ES" sz="1800" dirty="0" smtClean="0">
                <a:latin typeface="Arial" charset="0"/>
                <a:ea typeface="Arial" charset="0"/>
                <a:cs typeface="Arial" charset="0"/>
              </a:rPr>
              <a:t>que hayan dejado de percibir mientras se mantenga la situación de crisis sanitaria.</a:t>
            </a:r>
            <a:r>
              <a:rPr lang="es-ES" sz="1800" dirty="0">
                <a:latin typeface="Arial" charset="0"/>
                <a:ea typeface="Arial" charset="0"/>
                <a:cs typeface="Arial" charset="0"/>
              </a:rPr>
              <a:t/>
            </a:r>
            <a:br>
              <a:rPr lang="es-ES" sz="1800" dirty="0">
                <a:latin typeface="Arial" charset="0"/>
                <a:ea typeface="Arial" charset="0"/>
                <a:cs typeface="Arial" charset="0"/>
              </a:rPr>
            </a:br>
            <a:r>
              <a:rPr lang="es-ES" sz="1800" dirty="0" smtClean="0">
                <a:solidFill>
                  <a:srgbClr val="FF0000"/>
                </a:solidFill>
                <a:latin typeface="Arial" charset="0"/>
                <a:ea typeface="Arial" charset="0"/>
                <a:cs typeface="Arial" charset="0"/>
              </a:rPr>
              <a:t>OJO.- Art 76.2 en relación al 607 LEC. Habrá que determinar que parte de esos derechos forman parte de la masa activa del concurso.</a:t>
            </a:r>
            <a:br>
              <a:rPr lang="es-ES" sz="1800" dirty="0" smtClean="0">
                <a:solidFill>
                  <a:srgbClr val="FF0000"/>
                </a:solidFill>
                <a:latin typeface="Arial" charset="0"/>
                <a:ea typeface="Arial" charset="0"/>
                <a:cs typeface="Arial" charset="0"/>
              </a:rPr>
            </a:br>
            <a:r>
              <a:rPr lang="es-ES" sz="1800" dirty="0" smtClean="0">
                <a:solidFill>
                  <a:srgbClr val="FF0000"/>
                </a:solidFill>
                <a:latin typeface="Arial" charset="0"/>
                <a:ea typeface="Arial" charset="0"/>
                <a:cs typeface="Arial" charset="0"/>
              </a:rPr>
              <a:t>En los apartados b) y c) se establecen conceptos jurídicos indeterminados (“ingresos netos estimados”) que pueden dar lugar a controversias dado que se deja en manos del deudor/partícipe su determinación</a:t>
            </a:r>
            <a:r>
              <a:rPr lang="es-ES" sz="1800" dirty="0" smtClean="0">
                <a:latin typeface="Arial" charset="0"/>
                <a:ea typeface="Arial" charset="0"/>
                <a:cs typeface="Arial" charset="0"/>
              </a:rPr>
              <a:t>.</a:t>
            </a:r>
            <a:endParaRPr lang="es-ES" sz="1800" dirty="0">
              <a:latin typeface="Arial" charset="0"/>
              <a:ea typeface="Arial" charset="0"/>
              <a:cs typeface="Arial" charset="0"/>
            </a:endParaRPr>
          </a:p>
        </p:txBody>
      </p:sp>
      <p:sp>
        <p:nvSpPr>
          <p:cNvPr id="4" name="Rectángulo 3"/>
          <p:cNvSpPr/>
          <p:nvPr/>
        </p:nvSpPr>
        <p:spPr>
          <a:xfrm>
            <a:off x="8946507" y="5338583"/>
            <a:ext cx="3007600" cy="1200329"/>
          </a:xfrm>
          <a:prstGeom prst="rect">
            <a:avLst/>
          </a:prstGeom>
        </p:spPr>
        <p:txBody>
          <a:bodyPr wrap="square">
            <a:spAutoFit/>
          </a:bodyPr>
          <a:lstStyle/>
          <a:p>
            <a:r>
              <a:rPr lang="es-ES_tradnl" dirty="0">
                <a:solidFill>
                  <a:srgbClr val="6C6C6C"/>
                </a:solidFill>
                <a:latin typeface="Calibri" charset="0"/>
              </a:rPr>
              <a:t>C/ Almirante </a:t>
            </a:r>
            <a:r>
              <a:rPr lang="es-ES_tradnl" dirty="0" err="1">
                <a:solidFill>
                  <a:srgbClr val="6C6C6C"/>
                </a:solidFill>
                <a:latin typeface="Calibri" charset="0"/>
              </a:rPr>
              <a:t>Cadarso</a:t>
            </a:r>
            <a:r>
              <a:rPr lang="es-ES_tradnl" dirty="0">
                <a:solidFill>
                  <a:srgbClr val="6C6C6C"/>
                </a:solidFill>
                <a:latin typeface="Calibri" charset="0"/>
              </a:rPr>
              <a:t> nº 34-1º</a:t>
            </a:r>
            <a:endParaRPr lang="es-ES_tradnl" dirty="0">
              <a:solidFill>
                <a:prstClr val="black"/>
              </a:solidFill>
              <a:latin typeface="Calibri" charset="0"/>
            </a:endParaRPr>
          </a:p>
          <a:p>
            <a:r>
              <a:rPr lang="es-ES_tradnl" dirty="0">
                <a:solidFill>
                  <a:srgbClr val="6C6C6C"/>
                </a:solidFill>
                <a:latin typeface="Calibri" charset="0"/>
              </a:rPr>
              <a:t>46005-Valencia</a:t>
            </a:r>
            <a:endParaRPr lang="es-ES_tradnl" dirty="0">
              <a:solidFill>
                <a:prstClr val="black"/>
              </a:solidFill>
              <a:latin typeface="Calibri" charset="0"/>
            </a:endParaRPr>
          </a:p>
          <a:p>
            <a:r>
              <a:rPr lang="it-IT" dirty="0" err="1">
                <a:solidFill>
                  <a:srgbClr val="6C6C6C"/>
                </a:solidFill>
                <a:latin typeface="Calibri" charset="0"/>
              </a:rPr>
              <a:t>Tfno</a:t>
            </a:r>
            <a:r>
              <a:rPr lang="it-IT" dirty="0">
                <a:solidFill>
                  <a:srgbClr val="6C6C6C"/>
                </a:solidFill>
                <a:latin typeface="Calibri" charset="0"/>
              </a:rPr>
              <a:t>: 963519732-963221206</a:t>
            </a:r>
            <a:endParaRPr lang="it-IT" dirty="0">
              <a:solidFill>
                <a:prstClr val="black"/>
              </a:solidFill>
              <a:latin typeface="Calibri" charset="0"/>
            </a:endParaRPr>
          </a:p>
          <a:p>
            <a:r>
              <a:rPr lang="it-IT" dirty="0" err="1">
                <a:solidFill>
                  <a:srgbClr val="6C6C6C"/>
                </a:solidFill>
                <a:latin typeface="Calibri" charset="0"/>
              </a:rPr>
              <a:t>www.sendraabogado.com</a:t>
            </a:r>
            <a:endParaRPr lang="es-ES_tradnl" dirty="0"/>
          </a:p>
        </p:txBody>
      </p:sp>
      <p:pic>
        <p:nvPicPr>
          <p:cNvPr id="5" name="Imagen 4"/>
          <p:cNvPicPr>
            <a:picLocks noChangeAspect="1"/>
          </p:cNvPicPr>
          <p:nvPr/>
        </p:nvPicPr>
        <p:blipFill>
          <a:blip r:embed="rId2"/>
          <a:stretch>
            <a:fillRect/>
          </a:stretch>
        </p:blipFill>
        <p:spPr>
          <a:xfrm>
            <a:off x="482248" y="5218503"/>
            <a:ext cx="1885795" cy="1384300"/>
          </a:xfrm>
          <a:prstGeom prst="rect">
            <a:avLst/>
          </a:prstGeom>
        </p:spPr>
      </p:pic>
      <p:sp>
        <p:nvSpPr>
          <p:cNvPr id="3" name="Marcador de número de diapositiva 2"/>
          <p:cNvSpPr>
            <a:spLocks noGrp="1"/>
          </p:cNvSpPr>
          <p:nvPr>
            <p:ph type="sldNum" sz="quarter" idx="12"/>
          </p:nvPr>
        </p:nvSpPr>
        <p:spPr/>
        <p:txBody>
          <a:bodyPr/>
          <a:lstStyle/>
          <a:p>
            <a:fld id="{E546640F-65C9-FB40-AB17-1376BE67E458}" type="slidenum">
              <a:rPr lang="es-ES" smtClean="0"/>
              <a:t>6</a:t>
            </a:fld>
            <a:endParaRPr lang="es-ES"/>
          </a:p>
        </p:txBody>
      </p:sp>
    </p:spTree>
    <p:extLst>
      <p:ext uri="{BB962C8B-B14F-4D97-AF65-F5344CB8AC3E}">
        <p14:creationId xmlns:p14="http://schemas.microsoft.com/office/powerpoint/2010/main" val="51913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C06B519-A961-9B4A-A234-14F8AA8A8D3B}"/>
              </a:ext>
            </a:extLst>
          </p:cNvPr>
          <p:cNvSpPr>
            <a:spLocks noGrp="1"/>
          </p:cNvSpPr>
          <p:nvPr>
            <p:ph type="ctrTitle"/>
          </p:nvPr>
        </p:nvSpPr>
        <p:spPr>
          <a:xfrm>
            <a:off x="482248" y="481914"/>
            <a:ext cx="11293440" cy="4736589"/>
          </a:xfrm>
        </p:spPr>
        <p:txBody>
          <a:bodyPr>
            <a:normAutofit fontScale="90000"/>
          </a:bodyPr>
          <a:lstStyle/>
          <a:p>
            <a:pPr algn="l"/>
            <a:r>
              <a:rPr lang="es-ES" sz="1800" b="1" dirty="0" smtClean="0">
                <a:latin typeface="Arial" charset="0"/>
                <a:ea typeface="Arial" charset="0"/>
                <a:cs typeface="Arial" charset="0"/>
              </a:rPr>
              <a:t>ERTES VS PENSIONES ALIMENTICIAS</a:t>
            </a:r>
            <a:br>
              <a:rPr lang="es-ES" sz="1800" b="1" dirty="0" smtClean="0">
                <a:latin typeface="Arial" charset="0"/>
                <a:ea typeface="Arial" charset="0"/>
                <a:cs typeface="Arial" charset="0"/>
              </a:rPr>
            </a:br>
            <a:r>
              <a:rPr lang="es-ES" sz="1800" dirty="0" smtClean="0">
                <a:latin typeface="Arial" charset="0"/>
                <a:ea typeface="Arial" charset="0"/>
                <a:cs typeface="Arial" charset="0"/>
              </a:rPr>
              <a:t>Otra de las cuestiones que se plantean es la relativa a la </a:t>
            </a:r>
            <a:r>
              <a:rPr lang="es-ES" sz="1800" dirty="0" smtClean="0">
                <a:solidFill>
                  <a:srgbClr val="FF0000"/>
                </a:solidFill>
                <a:latin typeface="Arial" charset="0"/>
                <a:ea typeface="Arial" charset="0"/>
                <a:cs typeface="Arial" charset="0"/>
              </a:rPr>
              <a:t>pensión de alimentos</a:t>
            </a:r>
            <a:r>
              <a:rPr lang="es-ES" sz="1800" dirty="0" smtClean="0">
                <a:latin typeface="Arial" charset="0"/>
                <a:ea typeface="Arial" charset="0"/>
                <a:cs typeface="Arial" charset="0"/>
              </a:rPr>
              <a:t> establecida en sede de concurso </a:t>
            </a:r>
            <a:r>
              <a:rPr lang="es-ES" sz="1800" b="1" dirty="0" smtClean="0">
                <a:solidFill>
                  <a:srgbClr val="FF0000"/>
                </a:solidFill>
                <a:latin typeface="Arial" charset="0"/>
                <a:ea typeface="Arial" charset="0"/>
                <a:cs typeface="Arial" charset="0"/>
              </a:rPr>
              <a:t>a favor del concursado </a:t>
            </a:r>
            <a:r>
              <a:rPr lang="es-ES" sz="1800" dirty="0" smtClean="0">
                <a:latin typeface="Arial" charset="0"/>
                <a:ea typeface="Arial" charset="0"/>
                <a:cs typeface="Arial" charset="0"/>
              </a:rPr>
              <a:t>e, igualmente aquella a la que </a:t>
            </a:r>
            <a:r>
              <a:rPr lang="es-ES" sz="1800" b="1" dirty="0" smtClean="0">
                <a:solidFill>
                  <a:srgbClr val="FF0000"/>
                </a:solidFill>
                <a:latin typeface="Arial" charset="0"/>
                <a:ea typeface="Arial" charset="0"/>
                <a:cs typeface="Arial" charset="0"/>
              </a:rPr>
              <a:t>éste viene obligado en virtud de resolución judicial a favor de hijos, </a:t>
            </a:r>
            <a:r>
              <a:rPr lang="es-ES" sz="1800" b="1" dirty="0" err="1" smtClean="0">
                <a:solidFill>
                  <a:srgbClr val="FF0000"/>
                </a:solidFill>
                <a:latin typeface="Arial" charset="0"/>
                <a:ea typeface="Arial" charset="0"/>
                <a:cs typeface="Arial" charset="0"/>
              </a:rPr>
              <a:t>etc</a:t>
            </a:r>
            <a:r>
              <a:rPr lang="is-IS" sz="1800" b="1" dirty="0" smtClean="0">
                <a:solidFill>
                  <a:srgbClr val="FF0000"/>
                </a:solidFill>
                <a:latin typeface="Arial" charset="0"/>
                <a:ea typeface="Arial" charset="0"/>
                <a:cs typeface="Arial" charset="0"/>
              </a:rPr>
              <a:t>…</a:t>
            </a:r>
            <a:br>
              <a:rPr lang="is-IS" sz="1800" b="1" dirty="0" smtClean="0">
                <a:solidFill>
                  <a:srgbClr val="FF0000"/>
                </a:solidFill>
                <a:latin typeface="Arial" charset="0"/>
                <a:ea typeface="Arial" charset="0"/>
                <a:cs typeface="Arial" charset="0"/>
              </a:rPr>
            </a:br>
            <a:r>
              <a:rPr lang="is-IS" sz="1800" dirty="0" smtClean="0">
                <a:latin typeface="Arial" charset="0"/>
                <a:ea typeface="Arial" charset="0"/>
                <a:cs typeface="Arial" charset="0"/>
              </a:rPr>
              <a:t/>
            </a:r>
            <a:br>
              <a:rPr lang="is-IS" sz="1800" dirty="0" smtClean="0">
                <a:latin typeface="Arial" charset="0"/>
                <a:ea typeface="Arial" charset="0"/>
                <a:cs typeface="Arial" charset="0"/>
              </a:rPr>
            </a:br>
            <a:r>
              <a:rPr lang="is-IS" sz="1800" dirty="0" smtClean="0">
                <a:latin typeface="Arial" charset="0"/>
                <a:ea typeface="Arial" charset="0"/>
                <a:cs typeface="Arial" charset="0"/>
              </a:rPr>
              <a:t>Para los supuestos en que las </a:t>
            </a:r>
            <a:r>
              <a:rPr lang="is-IS" sz="1800" dirty="0" smtClean="0">
                <a:solidFill>
                  <a:srgbClr val="FF0000"/>
                </a:solidFill>
                <a:latin typeface="Arial" charset="0"/>
                <a:ea typeface="Arial" charset="0"/>
                <a:cs typeface="Arial" charset="0"/>
              </a:rPr>
              <a:t>remuneraciones del deudor se vean reducidas con ocasi</a:t>
            </a:r>
            <a:r>
              <a:rPr lang="es-ES" sz="1800" dirty="0" err="1" smtClean="0">
                <a:solidFill>
                  <a:srgbClr val="FF0000"/>
                </a:solidFill>
                <a:latin typeface="Arial" charset="0"/>
                <a:ea typeface="Arial" charset="0"/>
                <a:cs typeface="Arial" charset="0"/>
              </a:rPr>
              <a:t>ón</a:t>
            </a:r>
            <a:r>
              <a:rPr lang="es-ES" sz="1800" dirty="0" smtClean="0">
                <a:solidFill>
                  <a:srgbClr val="FF0000"/>
                </a:solidFill>
                <a:latin typeface="Arial" charset="0"/>
                <a:ea typeface="Arial" charset="0"/>
                <a:cs typeface="Arial" charset="0"/>
              </a:rPr>
              <a:t> de un ERTE, pérdida de empleo o similares circunstancias</a:t>
            </a:r>
            <a:r>
              <a:rPr lang="es-ES" sz="1800" dirty="0" smtClean="0">
                <a:latin typeface="Arial" charset="0"/>
                <a:ea typeface="Arial" charset="0"/>
                <a:cs typeface="Arial" charset="0"/>
              </a:rPr>
              <a:t>. En tal supuesto debe considerarse.</a:t>
            </a:r>
            <a:br>
              <a:rPr lang="es-ES" sz="1800" dirty="0" smtClean="0">
                <a:latin typeface="Arial" charset="0"/>
                <a:ea typeface="Arial" charset="0"/>
                <a:cs typeface="Arial" charset="0"/>
              </a:rPr>
            </a:br>
            <a:r>
              <a:rPr lang="es-ES" sz="1800" dirty="0" smtClean="0">
                <a:latin typeface="Arial" charset="0"/>
                <a:ea typeface="Arial" charset="0"/>
                <a:cs typeface="Arial" charset="0"/>
              </a:rPr>
              <a:t/>
            </a:r>
            <a:br>
              <a:rPr lang="es-ES" sz="1800" dirty="0" smtClean="0">
                <a:latin typeface="Arial" charset="0"/>
                <a:ea typeface="Arial" charset="0"/>
                <a:cs typeface="Arial" charset="0"/>
              </a:rPr>
            </a:br>
            <a:r>
              <a:rPr lang="es-ES" sz="1800" dirty="0" smtClean="0">
                <a:latin typeface="Arial" charset="0"/>
                <a:ea typeface="Arial" charset="0"/>
                <a:cs typeface="Arial" charset="0"/>
              </a:rPr>
              <a:t>a).- Si el deudor </a:t>
            </a:r>
            <a:r>
              <a:rPr lang="es-ES" sz="1800" b="1" dirty="0" smtClean="0">
                <a:solidFill>
                  <a:srgbClr val="FF0000"/>
                </a:solidFill>
                <a:latin typeface="Arial" charset="0"/>
                <a:ea typeface="Arial" charset="0"/>
                <a:cs typeface="Arial" charset="0"/>
              </a:rPr>
              <a:t>percibe pensión alimenticia con cargo a la masa, </a:t>
            </a:r>
            <a:r>
              <a:rPr lang="es-ES" sz="1800" dirty="0" smtClean="0">
                <a:solidFill>
                  <a:srgbClr val="FF0000"/>
                </a:solidFill>
                <a:latin typeface="Arial" charset="0"/>
                <a:ea typeface="Arial" charset="0"/>
                <a:cs typeface="Arial" charset="0"/>
              </a:rPr>
              <a:t>el AC debe considerar su modificación de acuerdo a lo regulado en el artículo 47 LC.</a:t>
            </a:r>
            <a:r>
              <a:rPr lang="es-ES" sz="1800" dirty="0" smtClean="0">
                <a:latin typeface="Arial" charset="0"/>
                <a:ea typeface="Arial" charset="0"/>
                <a:cs typeface="Arial" charset="0"/>
              </a:rPr>
              <a:t> Recuérdese que en </a:t>
            </a:r>
            <a:r>
              <a:rPr lang="es-ES" sz="1800" b="1" dirty="0" smtClean="0">
                <a:solidFill>
                  <a:srgbClr val="FF0000"/>
                </a:solidFill>
                <a:latin typeface="Arial" charset="0"/>
                <a:ea typeface="Arial" charset="0"/>
                <a:cs typeface="Arial" charset="0"/>
              </a:rPr>
              <a:t>suspensión de facultades quien fija/modifica tales pensiones debe ser el juez del concursado</a:t>
            </a:r>
            <a:r>
              <a:rPr lang="es-ES" sz="1800" dirty="0" smtClean="0">
                <a:latin typeface="Arial" charset="0"/>
                <a:ea typeface="Arial" charset="0"/>
                <a:cs typeface="Arial" charset="0"/>
              </a:rPr>
              <a:t>. </a:t>
            </a:r>
            <a:br>
              <a:rPr lang="es-ES" sz="1800" dirty="0" smtClean="0">
                <a:latin typeface="Arial" charset="0"/>
                <a:ea typeface="Arial" charset="0"/>
                <a:cs typeface="Arial" charset="0"/>
              </a:rPr>
            </a:br>
            <a:r>
              <a:rPr lang="es-ES" sz="1800" dirty="0" smtClean="0">
                <a:latin typeface="Arial" charset="0"/>
                <a:ea typeface="Arial" charset="0"/>
                <a:cs typeface="Arial" charset="0"/>
              </a:rPr>
              <a:t>En relación a esto hay que considerar </a:t>
            </a:r>
            <a:r>
              <a:rPr lang="es-ES" sz="1800" b="1" u="sng" dirty="0" smtClean="0">
                <a:solidFill>
                  <a:srgbClr val="FF0000"/>
                </a:solidFill>
                <a:latin typeface="Arial" charset="0"/>
                <a:ea typeface="Arial" charset="0"/>
                <a:cs typeface="Arial" charset="0"/>
              </a:rPr>
              <a:t>las cantidades que resultan no incluidas en la masa activa del concurso </a:t>
            </a:r>
            <a:r>
              <a:rPr lang="es-ES" sz="1800" dirty="0" smtClean="0">
                <a:latin typeface="Arial" charset="0"/>
                <a:ea typeface="Arial" charset="0"/>
                <a:cs typeface="Arial" charset="0"/>
              </a:rPr>
              <a:t>así como la </a:t>
            </a:r>
            <a:r>
              <a:rPr lang="es-ES" sz="1800" b="1" u="sng" dirty="0" smtClean="0">
                <a:solidFill>
                  <a:srgbClr val="FF0000"/>
                </a:solidFill>
                <a:latin typeface="Arial" charset="0"/>
                <a:ea typeface="Arial" charset="0"/>
                <a:cs typeface="Arial" charset="0"/>
              </a:rPr>
              <a:t>excepcionalidad de la pensión por alimentos </a:t>
            </a:r>
            <a:r>
              <a:rPr lang="es-ES" sz="1800" dirty="0" smtClean="0">
                <a:latin typeface="Arial" charset="0"/>
                <a:ea typeface="Arial" charset="0"/>
                <a:cs typeface="Arial" charset="0"/>
              </a:rPr>
              <a:t>en liquidación.</a:t>
            </a:r>
            <a:br>
              <a:rPr lang="es-ES" sz="1800" dirty="0" smtClean="0">
                <a:latin typeface="Arial" charset="0"/>
                <a:ea typeface="Arial" charset="0"/>
                <a:cs typeface="Arial" charset="0"/>
              </a:rPr>
            </a:br>
            <a:r>
              <a:rPr lang="es-ES" sz="1800" dirty="0">
                <a:latin typeface="Arial" charset="0"/>
                <a:ea typeface="Arial" charset="0"/>
                <a:cs typeface="Arial" charset="0"/>
              </a:rPr>
              <a:t/>
            </a:r>
            <a:br>
              <a:rPr lang="es-ES" sz="1800" dirty="0">
                <a:latin typeface="Arial" charset="0"/>
                <a:ea typeface="Arial" charset="0"/>
                <a:cs typeface="Arial" charset="0"/>
              </a:rPr>
            </a:br>
            <a:r>
              <a:rPr lang="es-ES" sz="1800" dirty="0">
                <a:latin typeface="Arial" charset="0"/>
                <a:ea typeface="Arial" charset="0"/>
                <a:cs typeface="Arial" charset="0"/>
              </a:rPr>
              <a:t>b</a:t>
            </a:r>
            <a:r>
              <a:rPr lang="es-ES" sz="1800" dirty="0" smtClean="0">
                <a:latin typeface="Arial" charset="0"/>
                <a:ea typeface="Arial" charset="0"/>
                <a:cs typeface="Arial" charset="0"/>
              </a:rPr>
              <a:t>).-  Si el deudor satisface </a:t>
            </a:r>
            <a:r>
              <a:rPr lang="es-ES" sz="1800" dirty="0" smtClean="0">
                <a:solidFill>
                  <a:srgbClr val="FF0000"/>
                </a:solidFill>
                <a:latin typeface="Arial" charset="0"/>
                <a:ea typeface="Arial" charset="0"/>
                <a:cs typeface="Arial" charset="0"/>
              </a:rPr>
              <a:t>pensión alimenticia a parientes cabe plantearse la reducción de la misma por disminución de ingresos de acuerdo con el artículo 146 del código civil </a:t>
            </a:r>
            <a:r>
              <a:rPr lang="es-ES" sz="1800" dirty="0" smtClean="0">
                <a:latin typeface="Arial" charset="0"/>
                <a:ea typeface="Arial" charset="0"/>
                <a:cs typeface="Arial" charset="0"/>
              </a:rPr>
              <a:t>y ello deberá de realizarse ante </a:t>
            </a:r>
            <a:r>
              <a:rPr lang="es-ES" sz="1800" dirty="0" smtClean="0">
                <a:solidFill>
                  <a:srgbClr val="FF0000"/>
                </a:solidFill>
                <a:latin typeface="Arial" charset="0"/>
                <a:ea typeface="Arial" charset="0"/>
                <a:cs typeface="Arial" charset="0"/>
              </a:rPr>
              <a:t>el juzgado de familia de acuerdo con la excepción establecida en el artículo 8 de la Ley Concursal en relación con el 769.3 LEC.</a:t>
            </a:r>
            <a:r>
              <a:rPr lang="is-IS" sz="1800" dirty="0">
                <a:solidFill>
                  <a:srgbClr val="FF0000"/>
                </a:solidFill>
                <a:latin typeface="Arial" charset="0"/>
                <a:ea typeface="Arial" charset="0"/>
                <a:cs typeface="Arial" charset="0"/>
              </a:rPr>
              <a:t/>
            </a:r>
            <a:br>
              <a:rPr lang="is-IS" sz="1800" dirty="0">
                <a:solidFill>
                  <a:srgbClr val="FF0000"/>
                </a:solidFill>
                <a:latin typeface="Arial" charset="0"/>
                <a:ea typeface="Arial" charset="0"/>
                <a:cs typeface="Arial" charset="0"/>
              </a:rPr>
            </a:br>
            <a:r>
              <a:rPr lang="is-IS" sz="1800" dirty="0" smtClean="0">
                <a:latin typeface="Arial" charset="0"/>
                <a:ea typeface="Arial" charset="0"/>
                <a:cs typeface="Arial" charset="0"/>
              </a:rPr>
              <a:t/>
            </a:r>
            <a:br>
              <a:rPr lang="is-IS" sz="1800" dirty="0" smtClean="0">
                <a:latin typeface="Arial" charset="0"/>
                <a:ea typeface="Arial" charset="0"/>
                <a:cs typeface="Arial" charset="0"/>
              </a:rPr>
            </a:br>
            <a:r>
              <a:rPr lang="es-ES_tradnl" sz="1800" dirty="0" smtClean="0">
                <a:latin typeface="Arial" charset="0"/>
                <a:ea typeface="Arial" charset="0"/>
                <a:cs typeface="Arial" charset="0"/>
              </a:rPr>
              <a:t>L</a:t>
            </a:r>
            <a:r>
              <a:rPr lang="is-IS" sz="1800" dirty="0" smtClean="0">
                <a:latin typeface="Arial" charset="0"/>
                <a:ea typeface="Arial" charset="0"/>
                <a:cs typeface="Arial" charset="0"/>
              </a:rPr>
              <a:t>a reducci</a:t>
            </a:r>
            <a:r>
              <a:rPr lang="es-ES" sz="1800" dirty="0" err="1" smtClean="0">
                <a:latin typeface="Arial" charset="0"/>
                <a:ea typeface="Arial" charset="0"/>
                <a:cs typeface="Arial" charset="0"/>
              </a:rPr>
              <a:t>ón</a:t>
            </a:r>
            <a:r>
              <a:rPr lang="es-ES" sz="1800" dirty="0" smtClean="0">
                <a:latin typeface="Arial" charset="0"/>
                <a:ea typeface="Arial" charset="0"/>
                <a:cs typeface="Arial" charset="0"/>
              </a:rPr>
              <a:t> de las percepciones por parte del concursado debe considerarse también a la hora de establecer la nueva cantidad que entrará a forma parte de la masa activa del concursado (por aplicación del artículo 76.2 LC en relación al 607 LEC).</a:t>
            </a:r>
            <a:endParaRPr lang="es-ES" sz="1800" b="1" dirty="0">
              <a:latin typeface="Arial" charset="0"/>
              <a:ea typeface="Arial" charset="0"/>
              <a:cs typeface="Arial" charset="0"/>
            </a:endParaRPr>
          </a:p>
        </p:txBody>
      </p:sp>
      <p:sp>
        <p:nvSpPr>
          <p:cNvPr id="4" name="Rectángulo 3"/>
          <p:cNvSpPr/>
          <p:nvPr/>
        </p:nvSpPr>
        <p:spPr>
          <a:xfrm>
            <a:off x="8946507" y="5338583"/>
            <a:ext cx="3007600" cy="1200329"/>
          </a:xfrm>
          <a:prstGeom prst="rect">
            <a:avLst/>
          </a:prstGeom>
        </p:spPr>
        <p:txBody>
          <a:bodyPr wrap="square">
            <a:spAutoFit/>
          </a:bodyPr>
          <a:lstStyle/>
          <a:p>
            <a:r>
              <a:rPr lang="es-ES_tradnl" dirty="0">
                <a:solidFill>
                  <a:srgbClr val="6C6C6C"/>
                </a:solidFill>
                <a:latin typeface="Calibri" charset="0"/>
              </a:rPr>
              <a:t>C/ Almirante </a:t>
            </a:r>
            <a:r>
              <a:rPr lang="es-ES_tradnl" dirty="0" err="1">
                <a:solidFill>
                  <a:srgbClr val="6C6C6C"/>
                </a:solidFill>
                <a:latin typeface="Calibri" charset="0"/>
              </a:rPr>
              <a:t>Cadarso</a:t>
            </a:r>
            <a:r>
              <a:rPr lang="es-ES_tradnl" dirty="0">
                <a:solidFill>
                  <a:srgbClr val="6C6C6C"/>
                </a:solidFill>
                <a:latin typeface="Calibri" charset="0"/>
              </a:rPr>
              <a:t> nº 34-1º</a:t>
            </a:r>
            <a:endParaRPr lang="es-ES_tradnl" dirty="0">
              <a:solidFill>
                <a:prstClr val="black"/>
              </a:solidFill>
              <a:latin typeface="Calibri" charset="0"/>
            </a:endParaRPr>
          </a:p>
          <a:p>
            <a:r>
              <a:rPr lang="es-ES_tradnl" dirty="0">
                <a:solidFill>
                  <a:srgbClr val="6C6C6C"/>
                </a:solidFill>
                <a:latin typeface="Calibri" charset="0"/>
              </a:rPr>
              <a:t>46005-Valencia</a:t>
            </a:r>
            <a:endParaRPr lang="es-ES_tradnl" dirty="0">
              <a:solidFill>
                <a:prstClr val="black"/>
              </a:solidFill>
              <a:latin typeface="Calibri" charset="0"/>
            </a:endParaRPr>
          </a:p>
          <a:p>
            <a:r>
              <a:rPr lang="it-IT" dirty="0" err="1">
                <a:solidFill>
                  <a:srgbClr val="6C6C6C"/>
                </a:solidFill>
                <a:latin typeface="Calibri" charset="0"/>
              </a:rPr>
              <a:t>Tfno</a:t>
            </a:r>
            <a:r>
              <a:rPr lang="it-IT" dirty="0">
                <a:solidFill>
                  <a:srgbClr val="6C6C6C"/>
                </a:solidFill>
                <a:latin typeface="Calibri" charset="0"/>
              </a:rPr>
              <a:t>: 963519732-963221206</a:t>
            </a:r>
            <a:endParaRPr lang="it-IT" dirty="0">
              <a:solidFill>
                <a:prstClr val="black"/>
              </a:solidFill>
              <a:latin typeface="Calibri" charset="0"/>
            </a:endParaRPr>
          </a:p>
          <a:p>
            <a:r>
              <a:rPr lang="it-IT" dirty="0" err="1">
                <a:solidFill>
                  <a:srgbClr val="6C6C6C"/>
                </a:solidFill>
                <a:latin typeface="Calibri" charset="0"/>
              </a:rPr>
              <a:t>www.sendraabogado.com</a:t>
            </a:r>
            <a:endParaRPr lang="es-ES_tradnl" dirty="0"/>
          </a:p>
        </p:txBody>
      </p:sp>
      <p:pic>
        <p:nvPicPr>
          <p:cNvPr id="5" name="Imagen 4"/>
          <p:cNvPicPr>
            <a:picLocks noChangeAspect="1"/>
          </p:cNvPicPr>
          <p:nvPr/>
        </p:nvPicPr>
        <p:blipFill>
          <a:blip r:embed="rId2"/>
          <a:stretch>
            <a:fillRect/>
          </a:stretch>
        </p:blipFill>
        <p:spPr>
          <a:xfrm>
            <a:off x="482248" y="5218503"/>
            <a:ext cx="1885795" cy="1384300"/>
          </a:xfrm>
          <a:prstGeom prst="rect">
            <a:avLst/>
          </a:prstGeom>
        </p:spPr>
      </p:pic>
      <p:sp>
        <p:nvSpPr>
          <p:cNvPr id="3" name="Marcador de número de diapositiva 2"/>
          <p:cNvSpPr>
            <a:spLocks noGrp="1"/>
          </p:cNvSpPr>
          <p:nvPr>
            <p:ph type="sldNum" sz="quarter" idx="12"/>
          </p:nvPr>
        </p:nvSpPr>
        <p:spPr/>
        <p:txBody>
          <a:bodyPr/>
          <a:lstStyle/>
          <a:p>
            <a:fld id="{E546640F-65C9-FB40-AB17-1376BE67E458}" type="slidenum">
              <a:rPr lang="es-ES" smtClean="0"/>
              <a:t>7</a:t>
            </a:fld>
            <a:endParaRPr lang="es-ES"/>
          </a:p>
        </p:txBody>
      </p:sp>
    </p:spTree>
    <p:extLst>
      <p:ext uri="{BB962C8B-B14F-4D97-AF65-F5344CB8AC3E}">
        <p14:creationId xmlns:p14="http://schemas.microsoft.com/office/powerpoint/2010/main" val="921035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C06B519-A961-9B4A-A234-14F8AA8A8D3B}"/>
              </a:ext>
            </a:extLst>
          </p:cNvPr>
          <p:cNvSpPr>
            <a:spLocks noGrp="1"/>
          </p:cNvSpPr>
          <p:nvPr>
            <p:ph type="ctrTitle"/>
          </p:nvPr>
        </p:nvSpPr>
        <p:spPr>
          <a:xfrm>
            <a:off x="482248" y="1122363"/>
            <a:ext cx="11293440" cy="4096140"/>
          </a:xfrm>
        </p:spPr>
        <p:txBody>
          <a:bodyPr>
            <a:normAutofit/>
          </a:bodyPr>
          <a:lstStyle/>
          <a:p>
            <a:pPr algn="l"/>
            <a:r>
              <a:rPr lang="es-ES" sz="1800" b="1" dirty="0" smtClean="0">
                <a:latin typeface="Arial" charset="0"/>
                <a:ea typeface="Arial" charset="0"/>
                <a:cs typeface="Arial" charset="0"/>
              </a:rPr>
              <a:t>EN RELACIÓN A LA PRESTACIÓN EXTRAORDINARIA DEL ARTICULO 17 POR CESE DE ACTIVIDAD ESTABLECIDA EN EL REAL DECRETO 8/2020 DE 17 DE MARZO.</a:t>
            </a:r>
            <a:r>
              <a:rPr lang="es-ES" sz="1800" dirty="0" smtClean="0">
                <a:latin typeface="Arial" charset="0"/>
                <a:ea typeface="Arial" charset="0"/>
                <a:cs typeface="Arial" charset="0"/>
              </a:rPr>
              <a:t/>
            </a:r>
            <a:br>
              <a:rPr lang="es-ES" sz="1800" dirty="0" smtClean="0">
                <a:latin typeface="Arial" charset="0"/>
                <a:ea typeface="Arial" charset="0"/>
                <a:cs typeface="Arial" charset="0"/>
              </a:rPr>
            </a:br>
            <a:r>
              <a:rPr lang="es-ES" sz="1800" dirty="0">
                <a:latin typeface="Arial" charset="0"/>
                <a:ea typeface="Arial" charset="0"/>
                <a:cs typeface="Arial" charset="0"/>
              </a:rPr>
              <a:t/>
            </a:r>
            <a:br>
              <a:rPr lang="es-ES" sz="1800" dirty="0">
                <a:latin typeface="Arial" charset="0"/>
                <a:ea typeface="Arial" charset="0"/>
                <a:cs typeface="Arial" charset="0"/>
              </a:rPr>
            </a:br>
            <a:r>
              <a:rPr lang="es-ES" sz="1800" dirty="0" smtClean="0">
                <a:latin typeface="Arial" charset="0"/>
                <a:ea typeface="Arial" charset="0"/>
                <a:cs typeface="Arial" charset="0"/>
              </a:rPr>
              <a:t>Parece </a:t>
            </a:r>
            <a:r>
              <a:rPr lang="es-ES" sz="1800" b="1" u="sng" dirty="0" smtClean="0">
                <a:solidFill>
                  <a:srgbClr val="FF0000"/>
                </a:solidFill>
                <a:latin typeface="Arial" charset="0"/>
                <a:ea typeface="Arial" charset="0"/>
                <a:cs typeface="Arial" charset="0"/>
              </a:rPr>
              <a:t>difícil que concurra el derecho a la prestación en sede de concurso consecutivo habida cuenta que la premisa que </a:t>
            </a:r>
            <a:r>
              <a:rPr lang="es-ES" sz="1800" dirty="0" smtClean="0">
                <a:latin typeface="Arial" charset="0"/>
                <a:ea typeface="Arial" charset="0"/>
                <a:cs typeface="Arial" charset="0"/>
              </a:rPr>
              <a:t>pudiere habilitar el derecho a la prestación es el cese de actividad.</a:t>
            </a:r>
            <a:br>
              <a:rPr lang="es-ES" sz="1800" dirty="0" smtClean="0">
                <a:latin typeface="Arial" charset="0"/>
                <a:ea typeface="Arial" charset="0"/>
                <a:cs typeface="Arial" charset="0"/>
              </a:rPr>
            </a:br>
            <a:r>
              <a:rPr lang="es-ES" sz="1800" dirty="0" smtClean="0">
                <a:latin typeface="Arial" charset="0"/>
                <a:ea typeface="Arial" charset="0"/>
                <a:cs typeface="Arial" charset="0"/>
              </a:rPr>
              <a:t/>
            </a:r>
            <a:br>
              <a:rPr lang="es-ES" sz="1800" dirty="0" smtClean="0">
                <a:latin typeface="Arial" charset="0"/>
                <a:ea typeface="Arial" charset="0"/>
                <a:cs typeface="Arial" charset="0"/>
              </a:rPr>
            </a:br>
            <a:r>
              <a:rPr lang="es-ES" sz="1800" dirty="0" smtClean="0">
                <a:latin typeface="Arial" charset="0"/>
                <a:ea typeface="Arial" charset="0"/>
                <a:cs typeface="Arial" charset="0"/>
              </a:rPr>
              <a:t>La premisa por tanto es la continuidad de la actividad durante el concurso lo que nos remite casi en exclusiva a supuestos de concurso de empresario a cuya solicitud se haya acompañado una propuesta anticipada de convenio.</a:t>
            </a:r>
            <a:br>
              <a:rPr lang="es-ES" sz="1800" dirty="0" smtClean="0">
                <a:latin typeface="Arial" charset="0"/>
                <a:ea typeface="Arial" charset="0"/>
                <a:cs typeface="Arial" charset="0"/>
              </a:rPr>
            </a:br>
            <a:r>
              <a:rPr lang="es-ES" sz="1800" dirty="0" smtClean="0">
                <a:latin typeface="Arial" charset="0"/>
                <a:ea typeface="Arial" charset="0"/>
                <a:cs typeface="Arial" charset="0"/>
              </a:rPr>
              <a:t/>
            </a:r>
            <a:br>
              <a:rPr lang="es-ES" sz="1800" dirty="0" smtClean="0">
                <a:latin typeface="Arial" charset="0"/>
                <a:ea typeface="Arial" charset="0"/>
                <a:cs typeface="Arial" charset="0"/>
              </a:rPr>
            </a:br>
            <a:r>
              <a:rPr lang="es-ES" sz="1800" dirty="0" smtClean="0">
                <a:latin typeface="Arial" charset="0"/>
                <a:ea typeface="Arial" charset="0"/>
                <a:cs typeface="Arial" charset="0"/>
              </a:rPr>
              <a:t>En todo caso tal prestación se limita a un mes posterior a la finalización del estado de alarma.</a:t>
            </a:r>
            <a:br>
              <a:rPr lang="es-ES" sz="1800" dirty="0" smtClean="0">
                <a:latin typeface="Arial" charset="0"/>
                <a:ea typeface="Arial" charset="0"/>
                <a:cs typeface="Arial" charset="0"/>
              </a:rPr>
            </a:br>
            <a:r>
              <a:rPr lang="es-ES" sz="1800" dirty="0">
                <a:latin typeface="Arial" charset="0"/>
                <a:ea typeface="Arial" charset="0"/>
                <a:cs typeface="Arial" charset="0"/>
              </a:rPr>
              <a:t/>
            </a:r>
            <a:br>
              <a:rPr lang="es-ES" sz="1800" dirty="0">
                <a:latin typeface="Arial" charset="0"/>
                <a:ea typeface="Arial" charset="0"/>
                <a:cs typeface="Arial" charset="0"/>
              </a:rPr>
            </a:br>
            <a:r>
              <a:rPr lang="es-ES" sz="1800" dirty="0" smtClean="0">
                <a:latin typeface="Arial" charset="0"/>
                <a:ea typeface="Arial" charset="0"/>
                <a:cs typeface="Arial" charset="0"/>
              </a:rPr>
              <a:t/>
            </a:r>
            <a:br>
              <a:rPr lang="es-ES" sz="1800" dirty="0" smtClean="0">
                <a:latin typeface="Arial" charset="0"/>
                <a:ea typeface="Arial" charset="0"/>
                <a:cs typeface="Arial" charset="0"/>
              </a:rPr>
            </a:br>
            <a:r>
              <a:rPr lang="es-ES" sz="1800" dirty="0">
                <a:latin typeface="Arial" charset="0"/>
                <a:ea typeface="Arial" charset="0"/>
                <a:cs typeface="Arial" charset="0"/>
              </a:rPr>
              <a:t/>
            </a:r>
            <a:br>
              <a:rPr lang="es-ES" sz="1800" dirty="0">
                <a:latin typeface="Arial" charset="0"/>
                <a:ea typeface="Arial" charset="0"/>
                <a:cs typeface="Arial" charset="0"/>
              </a:rPr>
            </a:br>
            <a:endParaRPr lang="es-ES" sz="1800" dirty="0">
              <a:latin typeface="Arial" charset="0"/>
              <a:ea typeface="Arial" charset="0"/>
              <a:cs typeface="Arial" charset="0"/>
            </a:endParaRPr>
          </a:p>
        </p:txBody>
      </p:sp>
      <p:sp>
        <p:nvSpPr>
          <p:cNvPr id="4" name="Rectángulo 3"/>
          <p:cNvSpPr/>
          <p:nvPr/>
        </p:nvSpPr>
        <p:spPr>
          <a:xfrm>
            <a:off x="8946507" y="5338583"/>
            <a:ext cx="3007600" cy="1200329"/>
          </a:xfrm>
          <a:prstGeom prst="rect">
            <a:avLst/>
          </a:prstGeom>
        </p:spPr>
        <p:txBody>
          <a:bodyPr wrap="square">
            <a:spAutoFit/>
          </a:bodyPr>
          <a:lstStyle/>
          <a:p>
            <a:r>
              <a:rPr lang="es-ES_tradnl" dirty="0">
                <a:solidFill>
                  <a:srgbClr val="6C6C6C"/>
                </a:solidFill>
                <a:latin typeface="Calibri" charset="0"/>
              </a:rPr>
              <a:t>C/ Almirante </a:t>
            </a:r>
            <a:r>
              <a:rPr lang="es-ES_tradnl" dirty="0" err="1">
                <a:solidFill>
                  <a:srgbClr val="6C6C6C"/>
                </a:solidFill>
                <a:latin typeface="Calibri" charset="0"/>
              </a:rPr>
              <a:t>Cadarso</a:t>
            </a:r>
            <a:r>
              <a:rPr lang="es-ES_tradnl" dirty="0">
                <a:solidFill>
                  <a:srgbClr val="6C6C6C"/>
                </a:solidFill>
                <a:latin typeface="Calibri" charset="0"/>
              </a:rPr>
              <a:t> nº 34-1º</a:t>
            </a:r>
            <a:endParaRPr lang="es-ES_tradnl" dirty="0">
              <a:solidFill>
                <a:prstClr val="black"/>
              </a:solidFill>
              <a:latin typeface="Calibri" charset="0"/>
            </a:endParaRPr>
          </a:p>
          <a:p>
            <a:r>
              <a:rPr lang="es-ES_tradnl" dirty="0">
                <a:solidFill>
                  <a:srgbClr val="6C6C6C"/>
                </a:solidFill>
                <a:latin typeface="Calibri" charset="0"/>
              </a:rPr>
              <a:t>46005-Valencia</a:t>
            </a:r>
            <a:endParaRPr lang="es-ES_tradnl" dirty="0">
              <a:solidFill>
                <a:prstClr val="black"/>
              </a:solidFill>
              <a:latin typeface="Calibri" charset="0"/>
            </a:endParaRPr>
          </a:p>
          <a:p>
            <a:r>
              <a:rPr lang="it-IT" dirty="0" err="1">
                <a:solidFill>
                  <a:srgbClr val="6C6C6C"/>
                </a:solidFill>
                <a:latin typeface="Calibri" charset="0"/>
              </a:rPr>
              <a:t>Tfno</a:t>
            </a:r>
            <a:r>
              <a:rPr lang="it-IT" dirty="0">
                <a:solidFill>
                  <a:srgbClr val="6C6C6C"/>
                </a:solidFill>
                <a:latin typeface="Calibri" charset="0"/>
              </a:rPr>
              <a:t>: 963519732-963221206</a:t>
            </a:r>
            <a:endParaRPr lang="it-IT" dirty="0">
              <a:solidFill>
                <a:prstClr val="black"/>
              </a:solidFill>
              <a:latin typeface="Calibri" charset="0"/>
            </a:endParaRPr>
          </a:p>
          <a:p>
            <a:r>
              <a:rPr lang="it-IT" dirty="0" err="1">
                <a:solidFill>
                  <a:srgbClr val="6C6C6C"/>
                </a:solidFill>
                <a:latin typeface="Calibri" charset="0"/>
              </a:rPr>
              <a:t>www.sendraabogado.com</a:t>
            </a:r>
            <a:endParaRPr lang="es-ES_tradnl" dirty="0"/>
          </a:p>
        </p:txBody>
      </p:sp>
      <p:pic>
        <p:nvPicPr>
          <p:cNvPr id="5" name="Imagen 4"/>
          <p:cNvPicPr>
            <a:picLocks noChangeAspect="1"/>
          </p:cNvPicPr>
          <p:nvPr/>
        </p:nvPicPr>
        <p:blipFill>
          <a:blip r:embed="rId3"/>
          <a:stretch>
            <a:fillRect/>
          </a:stretch>
        </p:blipFill>
        <p:spPr>
          <a:xfrm>
            <a:off x="482248" y="5218503"/>
            <a:ext cx="1885795" cy="1384300"/>
          </a:xfrm>
          <a:prstGeom prst="rect">
            <a:avLst/>
          </a:prstGeom>
        </p:spPr>
      </p:pic>
      <p:sp>
        <p:nvSpPr>
          <p:cNvPr id="3" name="Marcador de número de diapositiva 2"/>
          <p:cNvSpPr>
            <a:spLocks noGrp="1"/>
          </p:cNvSpPr>
          <p:nvPr>
            <p:ph type="sldNum" sz="quarter" idx="12"/>
          </p:nvPr>
        </p:nvSpPr>
        <p:spPr/>
        <p:txBody>
          <a:bodyPr/>
          <a:lstStyle/>
          <a:p>
            <a:fld id="{E546640F-65C9-FB40-AB17-1376BE67E458}" type="slidenum">
              <a:rPr lang="es-ES" smtClean="0"/>
              <a:t>8</a:t>
            </a:fld>
            <a:endParaRPr lang="es-ES"/>
          </a:p>
        </p:txBody>
      </p:sp>
    </p:spTree>
    <p:extLst>
      <p:ext uri="{BB962C8B-B14F-4D97-AF65-F5344CB8AC3E}">
        <p14:creationId xmlns:p14="http://schemas.microsoft.com/office/powerpoint/2010/main" val="204656113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TotalTime>
  <Words>157</Words>
  <Application>Microsoft Macintosh PowerPoint</Application>
  <PresentationFormat>Panorámica</PresentationFormat>
  <Paragraphs>49</Paragraphs>
  <Slides>8</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Calibri</vt:lpstr>
      <vt:lpstr>Calibri Light</vt:lpstr>
      <vt:lpstr>Arial</vt:lpstr>
      <vt:lpstr>Tema de Office</vt:lpstr>
      <vt:lpstr>Presentación de PowerPoint</vt:lpstr>
      <vt:lpstr>REQUISITOS Y CONFIGURACIÓN DEL BEPI  1.- Ser persona natural.  2.- Haber obtenido la conclusión del concurso por insuficiencia de masa o por finalización de la conclusión.  3.- Requisitos generales: Que el deudor sea de buena fe.  i).- Tramitación de una Acuerdo Extrajudicial de Pagos siempre de acuerdo a los requisitos del 231 LC (STS 2-7-2019) ii).- Ausencia de condena penal por determinados delitos. iii).- Ausencia de culpabilidad del concurso a salvo que ésta sea por incumplimiento del plazo para su solicitud.  4.- Existen dos vías para proceder a la obtención del BEPI  a).- La automática (178 bis.3.4 LC). Se requiere el pago de créditos masa y privilegiados y el 25% de ordinarios si no hay AEP.  b).- La diferida (178 bis.3.5 LC). Se requiere el pago de los créditos anteriores más los créditos públicos y los créditos por Alimentos (ojo a la interpretación de créditos públicos de acuerdo con STS 2-7-2019).   Se requiere la aprobación de un plan de pagos consistente en el fraccionamiento de aquellos créditos que no se hayan podido satisfacer durante la tramitación del concurso y que sea necesario atender para la obtención de la exoneración.   El plazo es de cinco años salvo que la obligación tenga un plazo superior. Una vez transcurrido el plazo se concede la exoneración definitiva. Existe la posibilidad de exoneración aún incumpliendo el plan de pagos de acuerdo al párrafo segundo del 178 bis. 8 LC  </vt:lpstr>
      <vt:lpstr>ACUERDO EXTRAJUDICIAL DE PAGOS  Tramitación en Notaria: Deudor no empresario.  Tramitación en Registro Mercantil o Cámara de comercio: Deudor empresario. Concepto amplio de empresario (art 231 LC). No sólo el empresario mercantil, también los profesionales, autónomos y aquellos que ostenten tal condición de acuerdo con la normativa de la SS.  Cuestión: ¿Iniciado la tramitación de un AEP transcurren los plazos de celebración, formulación de propuesta, comunicación de créditos, etc… habida cuenta que la D.A 2ª del RD 463/2020 establece únicamente la suspensión de plazos procesales?.  Debemos entender que se suspenden los plazos de tramitación de un AEP por aplicación analógica de la referida D.A 2ª, pero también por imposibilidad de realización de la reunión de acreedores a la vista de la limitación de libertad de circulación establecida en el art 7 del precitado R.D.  Hay que tener en cuenta el tenor el 236.4 LC que permite formular el concurso por el mediador concursal si tiene noticia de que los acreedores no quieren continuar las negociaciones.</vt:lpstr>
      <vt:lpstr>PARALIZACIÓN DE PLAZOS PARA PRESENTACIÓN DEL CONCURSO:  La incidencia del art. 43 del R.D 8/2020 de 17 de Marzo en cuanto establece la suspensión del deber de solicitar el concurso puede resultar interesante para aquellos casos en que el deudor pueda asumir una moratoria hipotecaria de acuerdo con el art 19.b del R.D 11/2020 de 31 de Marzo en tanto en cuanto tal demora le permita evitar el concurso.  En si misma considerada y a los efectos de obtención del BEPI la medida carece de relevancia habida cuenta que una eventual culpabilidad del concurso por tal causa no impide la obtención del BEPI (178.BIS.3.1 segundo inciso).    </vt:lpstr>
      <vt:lpstr>MORATORIA HIPOTECARIA:  Se prevé la solicitud de moratoria del pago de cuotas de préstamo hipotecario para vivienda habitual o inmuebles sujetos a actividad profesional de acuerdo con los umbrales de vulnerabilidad establecidos en la norma (arts 7 y ss R.D 8/2020 y art 19 R.D 11/2020).  La cuestión puede ser interesante en sede de concurso para los supuestos de inmueble que no resulte ejecutado en el seno del concurso al amparo del 152.2 LC por cuanto puede facilitar el pago del crédito hipotecario que no es objeto de ejecución en el seno del concurso.  En todo caso es interesante que el 14.2 in fine del RD 8/2020 establece como efectos de la moratoria no sólo la suspensión del pago de cuota y de sus intereses, sino también el propio devengo de intereses remuneratorios (contrariamente a lo regulado en el art 59.1 LC).  Tal solicitud debe de realizarse por la Administración concursal habida cuenta la suspensión de facultades que regirá en la fase de liquidación. </vt:lpstr>
      <vt:lpstr>DISPONIBILIDAD DE LOS PLANES DE PENSIONES. Actualmente el tratamiento de los planes de pensiones en los concursos viene interpretado en la mayoría de las ocasiones a través de cierta sentencia de la A.P de Pamplona a través de la cual se opta por la ausencia de realización de los mismos al considerarlos inembargables e irrealizables.  La D. Adicional 20ª del R.D 11/2020 de 31 de Marzo establece la posibilidad de rescatar parcialmente los derechos consolidados de los planes de pensiones para: i.- Quienes se encuentren sujetos a un ERTE. ii.- Quienes sean empresarios titulares de establecimientos cuya apertura al público se haya suspendido como consecuencia del estado de alarma. iii.- Quienes siendo trabajadores por cuenta propia integrados en un régimen de SS hayan cesado en su actividad como consecuencia de COVID-19.  IMPORTE DE LOS DERECHOS CONSOLIDADOS DISPONIBLES no debe ser superior a: a.- Salarios dejados de percibir mientras se mantenga la vigencia del expediente de regulación temporal de empleo. b.- Ingresos netos estimados dejados de percibir mientras se mantenga la suspensión de apertura al público. c.- Ingresos netos estimados que hayan dejado de percibir mientras se mantenga la situación de crisis sanitaria. OJO.- Art 76.2 en relación al 607 LEC. Habrá que determinar que parte de esos derechos forman parte de la masa activa del concurso. En los apartados b) y c) se establecen conceptos jurídicos indeterminados (“ingresos netos estimados”) que pueden dar lugar a controversias dado que se deja en manos del deudor/partícipe su determinación.</vt:lpstr>
      <vt:lpstr>ERTES VS PENSIONES ALIMENTICIAS Otra de las cuestiones que se plantean es la relativa a la pensión de alimentos establecida en sede de concurso a favor del concursado e, igualmente aquella a la que éste viene obligado en virtud de resolución judicial a favor de hijos, etc…  Para los supuestos en que las remuneraciones del deudor se vean reducidas con ocasión de un ERTE, pérdida de empleo o similares circunstancias. En tal supuesto debe considerarse.  a).- Si el deudor percibe pensión alimenticia con cargo a la masa, el AC debe considerar su modificación de acuerdo a lo regulado en el artículo 47 LC. Recuérdese que en suspensión de facultades quien fija/modifica tales pensiones debe ser el juez del concursado.  En relación a esto hay que considerar las cantidades que resultan no incluidas en la masa activa del concurso así como la excepcionalidad de la pensión por alimentos en liquidación.  b).-  Si el deudor satisface pensión alimenticia a parientes cabe plantearse la reducción de la misma por disminución de ingresos de acuerdo con el artículo 146 del código civil y ello deberá de realizarse ante el juzgado de familia de acuerdo con la excepción establecida en el artículo 8 de la Ley Concursal en relación con el 769.3 LEC.  La reducción de las percepciones por parte del concursado debe considerarse también a la hora de establecer la nueva cantidad que entrará a forma parte de la masa activa del concursado (por aplicación del artículo 76.2 LC en relación al 607 LEC).</vt:lpstr>
      <vt:lpstr>EN RELACIÓN A LA PRESTACIÓN EXTRAORDINARIA DEL ARTICULO 17 POR CESE DE ACTIVIDAD ESTABLECIDA EN EL REAL DECRETO 8/2020 DE 17 DE MARZO.  Parece difícil que concurra el derecho a la prestación en sede de concurso consecutivo habida cuenta que la premisa que pudiere habilitar el derecho a la prestación es el cese de actividad.  La premisa por tanto es la continuidad de la actividad durante el concurso lo que nos remite casi en exclusiva a supuestos de concurso de empresario a cuya solicitud se haya acompañado una propuesta anticipada de convenio.  En todo caso tal prestación se limita a un mes posterior a la finalización del estado de alarma.    </vt:lpstr>
    </vt:vector>
  </TitlesOfParts>
  <Company/>
  <LinksUpToDate>false</LinksUpToDate>
  <SharedDoc>false</SharedDoc>
  <HyperlinksChanged>false</HyperlinksChanged>
  <AppVersion>15.0024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Jimenez Catalina</dc:creator>
  <cp:lastModifiedBy>alvaro sendra albiñana</cp:lastModifiedBy>
  <cp:revision>26</cp:revision>
  <dcterms:created xsi:type="dcterms:W3CDTF">2020-04-09T12:09:45Z</dcterms:created>
  <dcterms:modified xsi:type="dcterms:W3CDTF">2020-04-12T13:57:08Z</dcterms:modified>
</cp:coreProperties>
</file>